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76665-066A-45CE-8377-32DF265AE7B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09CC6-8A86-4795-A1E5-D6DB38B1C8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598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8326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853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843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1284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4303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4472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519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0411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1536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5002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13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0320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5338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068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36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0835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951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9160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72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4598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84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899" y="930163"/>
            <a:ext cx="10572000" cy="2693569"/>
          </a:xfrm>
        </p:spPr>
        <p:txBody>
          <a:bodyPr/>
          <a:lstStyle/>
          <a:p>
            <a:pPr algn="ctr"/>
            <a:r>
              <a:rPr lang="en-US" dirty="0"/>
              <a:t>Nursing Care of the Client </a:t>
            </a:r>
            <a:r>
              <a:rPr lang="en-US" dirty="0" smtClean="0"/>
              <a:t>with Malnutrition:</a:t>
            </a:r>
            <a:br>
              <a:rPr lang="en-US" dirty="0" smtClean="0"/>
            </a:br>
            <a:r>
              <a:rPr lang="en-US" dirty="0" smtClean="0"/>
              <a:t>Week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6867" y="5932825"/>
            <a:ext cx="4466566" cy="713507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en-CA" sz="6400" spc="150" dirty="0" smtClean="0">
                <a:latin typeface="Franklin Gothic Medium"/>
              </a:rPr>
              <a:t>Candace Walker - Winter </a:t>
            </a:r>
            <a:r>
              <a:rPr lang="en-CA" sz="6400" spc="150" dirty="0" smtClean="0">
                <a:latin typeface="Franklin Gothic Medium"/>
              </a:rPr>
              <a:t>2019</a:t>
            </a:r>
            <a:endParaRPr lang="en-CA" sz="6400" spc="150" dirty="0" smtClean="0">
              <a:latin typeface="Franklin Gothic Medium"/>
            </a:endParaRPr>
          </a:p>
          <a:p>
            <a:pPr algn="r"/>
            <a:r>
              <a:rPr lang="en-US" sz="6400" spc="150" dirty="0" smtClean="0">
                <a:latin typeface="Franklin Gothic Medium"/>
              </a:rPr>
              <a:t>Revised from K. McLaughlin</a:t>
            </a:r>
            <a:endParaRPr lang="en-CA" sz="64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9986" y="3534833"/>
            <a:ext cx="3509379" cy="33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95" y="310843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Etiology – physical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880" y="1417638"/>
            <a:ext cx="10640118" cy="6001264"/>
          </a:xfrm>
        </p:spPr>
        <p:txBody>
          <a:bodyPr/>
          <a:lstStyle/>
          <a:p>
            <a:r>
              <a:rPr lang="en-US" dirty="0" smtClean="0"/>
              <a:t>Physical Illnesses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i="1" dirty="0" smtClean="0"/>
              <a:t>Anorexia</a:t>
            </a:r>
            <a:r>
              <a:rPr lang="en-US" dirty="0" smtClean="0"/>
              <a:t> is </a:t>
            </a:r>
            <a:r>
              <a:rPr lang="en-US" i="1" dirty="0" smtClean="0"/>
              <a:t>“a loss of normal appetite and may occur as a result of physical or mental illness”</a:t>
            </a:r>
          </a:p>
          <a:p>
            <a:pPr lvl="1"/>
            <a:r>
              <a:rPr lang="en-US" b="1" i="1" dirty="0" smtClean="0"/>
              <a:t>Cachexia</a:t>
            </a:r>
            <a:r>
              <a:rPr lang="en-US" dirty="0" smtClean="0"/>
              <a:t> refers to </a:t>
            </a:r>
            <a:r>
              <a:rPr lang="en-US" i="1" dirty="0" smtClean="0"/>
              <a:t>“a wasting syndrome that causes weakness and loss of weight, fat, and muscle”</a:t>
            </a:r>
          </a:p>
          <a:p>
            <a:pPr lvl="1"/>
            <a:r>
              <a:rPr lang="en-US" b="1" i="1" dirty="0" smtClean="0"/>
              <a:t>Malabsorption Syndrome </a:t>
            </a:r>
            <a:r>
              <a:rPr lang="en-US" dirty="0" smtClean="0"/>
              <a:t>is </a:t>
            </a:r>
            <a:r>
              <a:rPr lang="en-US" i="1" dirty="0" smtClean="0"/>
              <a:t>“the impaired absorption of nutrients from the GI tract”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680" y="1417638"/>
            <a:ext cx="3547875" cy="267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7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Etiology-incomplete diets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1964725"/>
            <a:ext cx="10563286" cy="5379308"/>
          </a:xfrm>
        </p:spPr>
        <p:txBody>
          <a:bodyPr/>
          <a:lstStyle/>
          <a:p>
            <a:r>
              <a:rPr lang="en-US" dirty="0" smtClean="0"/>
              <a:t>Incomplete Diets</a:t>
            </a:r>
          </a:p>
          <a:p>
            <a:pPr lvl="1"/>
            <a:r>
              <a:rPr lang="en-US" dirty="0" smtClean="0"/>
              <a:t>Vitamin deficiencies</a:t>
            </a:r>
          </a:p>
          <a:p>
            <a:pPr lvl="1"/>
            <a:r>
              <a:rPr lang="en-US" dirty="0" smtClean="0"/>
              <a:t>Canada’s food guide</a:t>
            </a:r>
          </a:p>
          <a:p>
            <a:pPr lvl="1"/>
            <a:r>
              <a:rPr lang="en-US" dirty="0" smtClean="0"/>
              <a:t>ETOH/drug use, chronically ill, poor diets</a:t>
            </a:r>
          </a:p>
          <a:p>
            <a:pPr lvl="1"/>
            <a:r>
              <a:rPr lang="en-US" dirty="0" smtClean="0"/>
              <a:t>Fad diets, “poorly planned” vegetarians</a:t>
            </a:r>
          </a:p>
          <a:p>
            <a:pPr lvl="1"/>
            <a:r>
              <a:rPr lang="en-US" dirty="0" smtClean="0"/>
              <a:t>Vitamin imbalances affect NEURO</a:t>
            </a:r>
          </a:p>
          <a:p>
            <a:pPr lvl="2"/>
            <a:r>
              <a:rPr lang="en-US" dirty="0" smtClean="0"/>
              <a:t>Children – CNS</a:t>
            </a:r>
          </a:p>
          <a:p>
            <a:pPr lvl="2"/>
            <a:r>
              <a:rPr lang="en-US" dirty="0" smtClean="0"/>
              <a:t>Adults - PNS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269" y="257137"/>
            <a:ext cx="11068731" cy="1062038"/>
          </a:xfrm>
        </p:spPr>
        <p:txBody>
          <a:bodyPr/>
          <a:lstStyle/>
          <a:p>
            <a:pPr algn="ctr"/>
            <a:r>
              <a:rPr lang="en-US" sz="5400" dirty="0" smtClean="0"/>
              <a:t>Etiology – </a:t>
            </a:r>
            <a:r>
              <a:rPr lang="en-US" sz="4000" dirty="0" smtClean="0"/>
              <a:t>food-drug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357" y="2548010"/>
            <a:ext cx="10563286" cy="5469924"/>
          </a:xfrm>
        </p:spPr>
        <p:txBody>
          <a:bodyPr/>
          <a:lstStyle/>
          <a:p>
            <a:r>
              <a:rPr lang="en-US" dirty="0" smtClean="0"/>
              <a:t>Food-Drug Interactions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667" y="2082799"/>
            <a:ext cx="4341283" cy="43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Etiology-psychological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342768"/>
            <a:ext cx="10563286" cy="5642919"/>
          </a:xfrm>
        </p:spPr>
        <p:txBody>
          <a:bodyPr/>
          <a:lstStyle/>
          <a:p>
            <a:r>
              <a:rPr lang="en-US" dirty="0" smtClean="0"/>
              <a:t>Eating Disorders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0" y="1583142"/>
            <a:ext cx="3437340" cy="51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Malnutrition</a:t>
            </a:r>
            <a:r>
              <a:rPr lang="en-US" dirty="0" smtClean="0"/>
              <a:t> </a:t>
            </a:r>
            <a:r>
              <a:rPr lang="en-US" sz="5400" dirty="0" smtClean="0"/>
              <a:t>in</a:t>
            </a:r>
            <a:r>
              <a:rPr lang="en-US" dirty="0" smtClean="0"/>
              <a:t> </a:t>
            </a:r>
            <a:r>
              <a:rPr lang="en-US" sz="5400" dirty="0" smtClean="0"/>
              <a:t>the elderly</a:t>
            </a:r>
            <a:endParaRPr lang="en-C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846" y="1905000"/>
            <a:ext cx="10554574" cy="4441160"/>
          </a:xfrm>
        </p:spPr>
        <p:txBody>
          <a:bodyPr>
            <a:normAutofit/>
          </a:bodyPr>
          <a:lstStyle/>
          <a:p>
            <a:r>
              <a:rPr lang="en-US" dirty="0" smtClean="0"/>
              <a:t>Increased risk factors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563" y="2584450"/>
            <a:ext cx="4635837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Clinical</a:t>
            </a:r>
            <a:r>
              <a:rPr lang="en-US" dirty="0" smtClean="0"/>
              <a:t> </a:t>
            </a:r>
            <a:r>
              <a:rPr lang="en-US" sz="5400" dirty="0" smtClean="0"/>
              <a:t>Manifestations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125" y="1818862"/>
            <a:ext cx="10804875" cy="44503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Skin:</a:t>
            </a:r>
          </a:p>
          <a:p>
            <a:pPr lvl="1"/>
            <a:r>
              <a:rPr lang="en-US" dirty="0" smtClean="0"/>
              <a:t>Dry, scaly</a:t>
            </a:r>
          </a:p>
          <a:p>
            <a:pPr lvl="1"/>
            <a:r>
              <a:rPr lang="en-US" dirty="0" smtClean="0"/>
              <a:t>Brittle nails</a:t>
            </a:r>
          </a:p>
          <a:p>
            <a:pPr lvl="1"/>
            <a:r>
              <a:rPr lang="en-US" dirty="0" smtClean="0"/>
              <a:t>Rashes</a:t>
            </a:r>
          </a:p>
          <a:p>
            <a:pPr lvl="1"/>
            <a:r>
              <a:rPr lang="en-US" dirty="0" smtClean="0"/>
              <a:t>Hair loss</a:t>
            </a:r>
          </a:p>
          <a:p>
            <a:r>
              <a:rPr lang="en-US" dirty="0" smtClean="0"/>
              <a:t>Mouth:</a:t>
            </a:r>
          </a:p>
          <a:p>
            <a:pPr lvl="1"/>
            <a:r>
              <a:rPr lang="en-US" dirty="0" smtClean="0"/>
              <a:t>Crusting and ulceration</a:t>
            </a:r>
          </a:p>
          <a:p>
            <a:pPr lvl="1"/>
            <a:r>
              <a:rPr lang="en-US" dirty="0" smtClean="0"/>
              <a:t>Changes in tongue</a:t>
            </a:r>
          </a:p>
          <a:p>
            <a:pPr lvl="1"/>
            <a:r>
              <a:rPr lang="en-US" dirty="0" smtClean="0"/>
              <a:t>Tooth decay</a:t>
            </a:r>
          </a:p>
          <a:p>
            <a:r>
              <a:rPr lang="en-US" dirty="0" smtClean="0"/>
              <a:t>Muscles:</a:t>
            </a:r>
          </a:p>
          <a:p>
            <a:pPr lvl="1"/>
            <a:r>
              <a:rPr lang="en-US" dirty="0" smtClean="0"/>
              <a:t>Decreased mass</a:t>
            </a:r>
          </a:p>
          <a:p>
            <a:pPr lvl="1"/>
            <a:r>
              <a:rPr lang="en-US" dirty="0" smtClean="0"/>
              <a:t>Weakness</a:t>
            </a:r>
          </a:p>
          <a:p>
            <a:r>
              <a:rPr lang="en-US" dirty="0" smtClean="0"/>
              <a:t>CNS:</a:t>
            </a:r>
          </a:p>
          <a:p>
            <a:pPr lvl="1"/>
            <a:r>
              <a:rPr lang="en-US" dirty="0" smtClean="0"/>
              <a:t>Cognition – confusion, irritability, lethargy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6933" y="1807421"/>
            <a:ext cx="10563286" cy="426912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Height</a:t>
            </a:r>
          </a:p>
          <a:p>
            <a:r>
              <a:rPr lang="en-US" dirty="0" smtClean="0"/>
              <a:t>Weight</a:t>
            </a:r>
          </a:p>
          <a:p>
            <a:r>
              <a:rPr lang="en-US" dirty="0" smtClean="0"/>
              <a:t>Diet history</a:t>
            </a:r>
          </a:p>
          <a:p>
            <a:r>
              <a:rPr lang="en-US" dirty="0" smtClean="0"/>
              <a:t>Medical history</a:t>
            </a:r>
          </a:p>
          <a:p>
            <a:r>
              <a:rPr lang="en-US" dirty="0" smtClean="0"/>
              <a:t>Routine lab data</a:t>
            </a:r>
          </a:p>
          <a:p>
            <a:pPr lvl="1"/>
            <a:r>
              <a:rPr lang="en-US" dirty="0" smtClean="0"/>
              <a:t>Albumin/</a:t>
            </a:r>
            <a:r>
              <a:rPr lang="en-US" dirty="0" err="1" smtClean="0"/>
              <a:t>Prealbumin</a:t>
            </a:r>
            <a:endParaRPr lang="en-US" dirty="0" smtClean="0"/>
          </a:p>
          <a:p>
            <a:pPr lvl="1"/>
            <a:r>
              <a:rPr lang="en-US" dirty="0" smtClean="0"/>
              <a:t>Transferrin</a:t>
            </a:r>
          </a:p>
          <a:p>
            <a:pPr lvl="1"/>
            <a:r>
              <a:rPr lang="en-US" dirty="0" smtClean="0"/>
              <a:t>CRP</a:t>
            </a:r>
          </a:p>
          <a:p>
            <a:pPr lvl="1"/>
            <a:r>
              <a:rPr lang="en-US" dirty="0" smtClean="0"/>
              <a:t>Electrolytes</a:t>
            </a:r>
          </a:p>
          <a:p>
            <a:pPr lvl="1"/>
            <a:r>
              <a:rPr lang="en-US" dirty="0" smtClean="0"/>
              <a:t>RBC and </a:t>
            </a:r>
            <a:r>
              <a:rPr lang="en-US" dirty="0" err="1" smtClean="0"/>
              <a:t>Hgb</a:t>
            </a:r>
            <a:endParaRPr lang="en-US" dirty="0" smtClean="0"/>
          </a:p>
          <a:p>
            <a:pPr lvl="1"/>
            <a:r>
              <a:rPr lang="en-US" dirty="0" smtClean="0"/>
              <a:t>Lymphocyte count</a:t>
            </a:r>
          </a:p>
          <a:p>
            <a:pPr lvl="1"/>
            <a:r>
              <a:rPr lang="en-US" dirty="0" smtClean="0"/>
              <a:t>LFTs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978" y="2135715"/>
            <a:ext cx="4086755" cy="421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Tools:</a:t>
            </a:r>
          </a:p>
          <a:p>
            <a:pPr lvl="1"/>
            <a:r>
              <a:rPr lang="en-US" dirty="0"/>
              <a:t>Malnutrition Screening Tool (MST)</a:t>
            </a:r>
          </a:p>
          <a:p>
            <a:pPr lvl="1"/>
            <a:r>
              <a:rPr lang="en-US" dirty="0"/>
              <a:t>24 hour Recall</a:t>
            </a:r>
          </a:p>
          <a:p>
            <a:pPr lvl="1"/>
            <a:r>
              <a:rPr lang="en-US" dirty="0"/>
              <a:t>Food Frequency Questionnaire</a:t>
            </a:r>
          </a:p>
          <a:p>
            <a:pPr lvl="1"/>
            <a:r>
              <a:rPr lang="en-US" dirty="0"/>
              <a:t>Food Diary</a:t>
            </a:r>
          </a:p>
          <a:p>
            <a:pPr lvl="1"/>
            <a:r>
              <a:rPr lang="en-US" dirty="0"/>
              <a:t>Direct Observation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222287"/>
            <a:ext cx="10563286" cy="4491551"/>
          </a:xfrm>
        </p:spPr>
        <p:txBody>
          <a:bodyPr>
            <a:normAutofit/>
          </a:bodyPr>
          <a:lstStyle/>
          <a:p>
            <a:r>
              <a:rPr lang="en-US" dirty="0" smtClean="0"/>
              <a:t>Imbalanced nutrition: less than body requirements related to decreased access to or ingestion, digestion, or absorption of food or to anorexia</a:t>
            </a:r>
          </a:p>
          <a:p>
            <a:r>
              <a:rPr lang="en-US" dirty="0" smtClean="0"/>
              <a:t>Self-care deficit (feeding) related to decreased strength and endurance, fatigue, and apathy</a:t>
            </a:r>
          </a:p>
          <a:p>
            <a:r>
              <a:rPr lang="en-US" dirty="0" smtClean="0"/>
              <a:t>Constipation or diarrhea related to poor eating patterns, immobility, or medication effects</a:t>
            </a:r>
          </a:p>
          <a:p>
            <a:r>
              <a:rPr lang="en-US" dirty="0" smtClean="0"/>
              <a:t>Deficient fluid volume related to factors affecting access to or absorption of fluids</a:t>
            </a:r>
          </a:p>
          <a:p>
            <a:r>
              <a:rPr lang="en-US" dirty="0" smtClean="0"/>
              <a:t>Risk for impaired skin integrity related to poor nutritional state</a:t>
            </a:r>
          </a:p>
          <a:p>
            <a:r>
              <a:rPr lang="en-US" dirty="0" smtClean="0"/>
              <a:t>Nonadherence related to alteration in perception, lack of motivation, or incompatibility of regimen with lifestyle or resources</a:t>
            </a:r>
          </a:p>
          <a:p>
            <a:r>
              <a:rPr lang="en-US" dirty="0" smtClean="0"/>
              <a:t>Activity intolerance related to weakness, fatigue, and inadequate caloric intake or iron stores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67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966914"/>
            <a:ext cx="10563286" cy="463571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/>
              <a:t>Achieve weight gain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Consume a specified number of calories per day (with a diet individualized to the patient)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Have no adverse consequences related to malnutrition or nutrition therapies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2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92" y="395510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Concepts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Transition and change</a:t>
            </a:r>
          </a:p>
          <a:p>
            <a:r>
              <a:rPr lang="en-US" sz="2800" dirty="0" smtClean="0"/>
              <a:t>Collaboration</a:t>
            </a:r>
          </a:p>
          <a:p>
            <a:r>
              <a:rPr lang="en-US" sz="2800" dirty="0" smtClean="0"/>
              <a:t>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4313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391" y="327777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7125" y="1742662"/>
            <a:ext cx="10563286" cy="4565691"/>
          </a:xfrm>
        </p:spPr>
        <p:txBody>
          <a:bodyPr>
            <a:normAutofit/>
          </a:bodyPr>
          <a:lstStyle/>
          <a:p>
            <a:r>
              <a:rPr lang="en-US" dirty="0" smtClean="0"/>
              <a:t>Health Promotion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Ambulatory and Home Care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Acute Intervention</a:t>
            </a:r>
          </a:p>
        </p:txBody>
      </p:sp>
    </p:spTree>
    <p:extLst>
      <p:ext uri="{BB962C8B-B14F-4D97-AF65-F5344CB8AC3E}">
        <p14:creationId xmlns:p14="http://schemas.microsoft.com/office/powerpoint/2010/main" val="20655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992" y="416690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12" y="2353732"/>
            <a:ext cx="10563286" cy="4635713"/>
          </a:xfrm>
        </p:spPr>
        <p:txBody>
          <a:bodyPr/>
          <a:lstStyle/>
          <a:p>
            <a:r>
              <a:rPr lang="en-US" dirty="0" smtClean="0"/>
              <a:t>The patient will achieve and maintain optimal</a:t>
            </a:r>
          </a:p>
          <a:p>
            <a:pPr marL="0" indent="0">
              <a:buNone/>
            </a:pPr>
            <a:r>
              <a:rPr lang="en-US" dirty="0" smtClean="0"/>
              <a:t> body weight</a:t>
            </a:r>
          </a:p>
          <a:p>
            <a:r>
              <a:rPr lang="en-US" dirty="0" smtClean="0"/>
              <a:t>The patient will consume a well-balanced diet</a:t>
            </a:r>
          </a:p>
          <a:p>
            <a:r>
              <a:rPr lang="en-US" dirty="0" smtClean="0"/>
              <a:t>The patient will experience no adverse outcomes </a:t>
            </a:r>
          </a:p>
          <a:p>
            <a:pPr marL="0" indent="0">
              <a:buNone/>
            </a:pPr>
            <a:r>
              <a:rPr lang="en-US" dirty="0" smtClean="0"/>
              <a:t>related to malnutrition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178" y="1642532"/>
            <a:ext cx="4121071" cy="41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Learning Outcomes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/>
              <a:t>Identify the related concepts of transition and change, collaboration, and accountability in relation to malnutrition</a:t>
            </a:r>
          </a:p>
          <a:p>
            <a:pPr lvl="0"/>
            <a:r>
              <a:rPr lang="en-US" sz="2400" smtClean="0"/>
              <a:t>Understand </a:t>
            </a:r>
            <a:r>
              <a:rPr lang="en-US" sz="2400" dirty="0"/>
              <a:t>the nursing care required to care for a malnourished client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92" y="429377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Definition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222287"/>
            <a:ext cx="10563286" cy="4351508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“Malnutrition is a deficit, excess, or imbalance of the essential components of a balanced diet” </a:t>
            </a:r>
            <a:r>
              <a:rPr lang="en-US" sz="2400" dirty="0" smtClean="0"/>
              <a:t>(</a:t>
            </a:r>
            <a:r>
              <a:rPr lang="en-US" sz="2400" dirty="0" err="1" smtClean="0"/>
              <a:t>Soeters</a:t>
            </a:r>
            <a:r>
              <a:rPr lang="en-US" sz="2400" dirty="0" smtClean="0"/>
              <a:t> &amp; </a:t>
            </a:r>
            <a:r>
              <a:rPr lang="en-US" sz="2400" dirty="0" err="1" smtClean="0"/>
              <a:t>Schols</a:t>
            </a:r>
            <a:r>
              <a:rPr lang="en-US" sz="2400" dirty="0" smtClean="0"/>
              <a:t>, 2009)</a:t>
            </a:r>
          </a:p>
          <a:p>
            <a:r>
              <a:rPr lang="en-US" sz="2400" dirty="0" smtClean="0"/>
              <a:t>Can refer to alterations in: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May also be described as </a:t>
            </a:r>
            <a:r>
              <a:rPr lang="en-US" sz="2400" i="1" dirty="0" smtClean="0"/>
              <a:t>under</a:t>
            </a:r>
            <a:r>
              <a:rPr lang="en-US" sz="2400" dirty="0" smtClean="0"/>
              <a:t> or </a:t>
            </a:r>
            <a:r>
              <a:rPr lang="en-US" sz="2400" i="1" dirty="0" smtClean="0"/>
              <a:t>over</a:t>
            </a:r>
            <a:r>
              <a:rPr lang="en-US" sz="2400" dirty="0" smtClean="0"/>
              <a:t> nutrition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17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91" y="418469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Undernutrition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467" y="1807878"/>
            <a:ext cx="10554574" cy="3636511"/>
          </a:xfrm>
        </p:spPr>
        <p:txBody>
          <a:bodyPr>
            <a:noAutofit/>
          </a:bodyPr>
          <a:lstStyle/>
          <a:p>
            <a:r>
              <a:rPr lang="en-US" sz="2000" dirty="0" smtClean="0"/>
              <a:t>Developing countries:</a:t>
            </a:r>
          </a:p>
          <a:p>
            <a:pPr lvl="1"/>
            <a:r>
              <a:rPr lang="en-US" dirty="0" smtClean="0"/>
              <a:t>Inadequate food sources</a:t>
            </a:r>
          </a:p>
          <a:p>
            <a:pPr lvl="1"/>
            <a:r>
              <a:rPr lang="en-US" dirty="0" smtClean="0"/>
              <a:t>Socioeconomics</a:t>
            </a:r>
          </a:p>
          <a:p>
            <a:r>
              <a:rPr lang="en-US" sz="2000" dirty="0" smtClean="0"/>
              <a:t>Canada:</a:t>
            </a:r>
          </a:p>
          <a:p>
            <a:pPr lvl="1"/>
            <a:r>
              <a:rPr lang="en-US" dirty="0" smtClean="0"/>
              <a:t>Key SDOH</a:t>
            </a:r>
          </a:p>
          <a:p>
            <a:pPr lvl="1"/>
            <a:r>
              <a:rPr lang="en-US" dirty="0" smtClean="0"/>
              <a:t>Lone-parent families</a:t>
            </a:r>
          </a:p>
          <a:p>
            <a:pPr lvl="1"/>
            <a:r>
              <a:rPr lang="en-US" dirty="0" smtClean="0"/>
              <a:t>Social assistance</a:t>
            </a:r>
          </a:p>
          <a:p>
            <a:pPr lvl="1"/>
            <a:r>
              <a:rPr lang="en-US" dirty="0" smtClean="0"/>
              <a:t>Aboriginal people living off reserve </a:t>
            </a:r>
          </a:p>
          <a:p>
            <a:r>
              <a:rPr lang="en-US" sz="2000" dirty="0" smtClean="0"/>
              <a:t>Hospital and LTC</a:t>
            </a:r>
          </a:p>
          <a:p>
            <a:pPr lvl="1"/>
            <a:r>
              <a:rPr lang="en-US" dirty="0" smtClean="0"/>
              <a:t>37-55%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078" r="13368"/>
          <a:stretch/>
        </p:blipFill>
        <p:spPr>
          <a:xfrm>
            <a:off x="5376331" y="1742016"/>
            <a:ext cx="6756401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Protein-Calorie Malnutrition (PCM)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901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Most common </a:t>
            </a:r>
          </a:p>
          <a:p>
            <a:r>
              <a:rPr lang="en-US" sz="2400" dirty="0" smtClean="0"/>
              <a:t>Primary, Secondary, and Combined (most ill, malnourished patients)</a:t>
            </a:r>
          </a:p>
          <a:p>
            <a:r>
              <a:rPr lang="en-US" sz="2400" dirty="0" smtClean="0"/>
              <a:t>Primary:</a:t>
            </a:r>
          </a:p>
          <a:p>
            <a:pPr marL="0" indent="0">
              <a:buNone/>
            </a:pPr>
            <a:endParaRPr lang="en-US" sz="2200" dirty="0" smtClean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95019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dirty="0"/>
              <a:t>Protein-Calorie Malnutrition (PCM)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222287"/>
            <a:ext cx="10563286" cy="4335032"/>
          </a:xfrm>
        </p:spPr>
        <p:txBody>
          <a:bodyPr>
            <a:normAutofit/>
          </a:bodyPr>
          <a:lstStyle/>
          <a:p>
            <a:r>
              <a:rPr lang="en-US" dirty="0"/>
              <a:t>Secondary:</a:t>
            </a:r>
          </a:p>
          <a:p>
            <a:pPr lvl="1"/>
            <a:r>
              <a:rPr lang="en-US" dirty="0"/>
              <a:t>AKA “disease-related malnutrition”</a:t>
            </a:r>
          </a:p>
          <a:p>
            <a:pPr lvl="1"/>
            <a:r>
              <a:rPr lang="en-US" dirty="0"/>
              <a:t>Alteration </a:t>
            </a:r>
            <a:r>
              <a:rPr lang="en-US" dirty="0" smtClean="0"/>
              <a:t>or </a:t>
            </a:r>
            <a:r>
              <a:rPr lang="en-US" dirty="0"/>
              <a:t>defect in:</a:t>
            </a:r>
          </a:p>
          <a:p>
            <a:pPr lvl="2"/>
            <a:r>
              <a:rPr lang="en-US" dirty="0"/>
              <a:t>Ingestion</a:t>
            </a:r>
          </a:p>
          <a:p>
            <a:pPr lvl="2"/>
            <a:r>
              <a:rPr lang="en-US" dirty="0"/>
              <a:t>Digestion</a:t>
            </a:r>
          </a:p>
          <a:p>
            <a:pPr lvl="2"/>
            <a:r>
              <a:rPr lang="en-US" dirty="0"/>
              <a:t>Absorption</a:t>
            </a:r>
          </a:p>
          <a:p>
            <a:pPr lvl="2"/>
            <a:r>
              <a:rPr lang="en-US" dirty="0"/>
              <a:t>Metabolism</a:t>
            </a:r>
          </a:p>
          <a:p>
            <a:pPr lvl="1"/>
            <a:r>
              <a:rPr lang="en-US" dirty="0"/>
              <a:t>Causes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0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25" y="370110"/>
            <a:ext cx="8911687" cy="1280890"/>
          </a:xfrm>
        </p:spPr>
        <p:txBody>
          <a:bodyPr/>
          <a:lstStyle/>
          <a:p>
            <a:pPr algn="ctr"/>
            <a:r>
              <a:rPr lang="en-US" sz="5400" dirty="0"/>
              <a:t>E</a:t>
            </a:r>
            <a:r>
              <a:rPr lang="en-US" sz="5400" dirty="0" smtClean="0"/>
              <a:t>tiology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Development of malnutrition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Etiology - socioeconomics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222287"/>
            <a:ext cx="10563286" cy="4400935"/>
          </a:xfrm>
        </p:spPr>
        <p:txBody>
          <a:bodyPr>
            <a:normAutofit/>
          </a:bodyPr>
          <a:lstStyle/>
          <a:p>
            <a:r>
              <a:rPr lang="en-US" dirty="0" smtClean="0"/>
              <a:t>Socioeconomics</a:t>
            </a:r>
          </a:p>
          <a:p>
            <a:pPr lvl="1"/>
            <a:r>
              <a:rPr lang="en-US" dirty="0" smtClean="0"/>
              <a:t>Food Security: </a:t>
            </a:r>
            <a:r>
              <a:rPr lang="en-US" i="1" dirty="0" smtClean="0"/>
              <a:t>“Physical and economic access to sufficient, safe, and nutritious food that meets food preferences and dietary needs for an active and healthy life”</a:t>
            </a:r>
            <a:r>
              <a:rPr lang="en-US" dirty="0" smtClean="0"/>
              <a:t> (Cook et al., 2008)</a:t>
            </a:r>
          </a:p>
          <a:p>
            <a:pPr lvl="1"/>
            <a:r>
              <a:rPr lang="en-US" dirty="0" smtClean="0"/>
              <a:t>Food insecurity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3660947"/>
            <a:ext cx="49530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</TotalTime>
  <Words>602</Words>
  <Application>Microsoft Office PowerPoint</Application>
  <PresentationFormat>Widescreen</PresentationFormat>
  <Paragraphs>157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Franklin Gothic Medium</vt:lpstr>
      <vt:lpstr>Wingdings 3</vt:lpstr>
      <vt:lpstr>Wisp</vt:lpstr>
      <vt:lpstr>Nursing Care of the Client with Malnutrition: Week 3</vt:lpstr>
      <vt:lpstr>Concepts</vt:lpstr>
      <vt:lpstr>Learning Outcomes</vt:lpstr>
      <vt:lpstr>Definition </vt:lpstr>
      <vt:lpstr>Undernutrition</vt:lpstr>
      <vt:lpstr>Protein-Calorie Malnutrition (PCM)</vt:lpstr>
      <vt:lpstr>Protein-Calorie Malnutrition (PCM)</vt:lpstr>
      <vt:lpstr>Etiology</vt:lpstr>
      <vt:lpstr>Etiology - socioeconomics</vt:lpstr>
      <vt:lpstr>Etiology – physical illness</vt:lpstr>
      <vt:lpstr>Etiology-incomplete diets</vt:lpstr>
      <vt:lpstr>Etiology – food-drug interactions</vt:lpstr>
      <vt:lpstr>Etiology-psychological illness</vt:lpstr>
      <vt:lpstr>Malnutrition in the elderly</vt:lpstr>
      <vt:lpstr>Clinical Manifestations</vt:lpstr>
      <vt:lpstr>Assessment</vt:lpstr>
      <vt:lpstr>Assessment</vt:lpstr>
      <vt:lpstr>Diagnosis</vt:lpstr>
      <vt:lpstr>Planning</vt:lpstr>
      <vt:lpstr>Implementation</vt:lpstr>
      <vt:lpstr>Evaluation</vt:lpstr>
    </vt:vector>
  </TitlesOfParts>
  <Company>Thompson Rivers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Nursing Care of the Client with Malnutrition: Week 3</dc:title>
  <dc:creator>Candace Walker</dc:creator>
  <cp:lastModifiedBy>Melba D'Souza</cp:lastModifiedBy>
  <cp:revision>2</cp:revision>
  <dcterms:created xsi:type="dcterms:W3CDTF">2018-01-22T22:26:44Z</dcterms:created>
  <dcterms:modified xsi:type="dcterms:W3CDTF">2018-10-23T17:12:13Z</dcterms:modified>
</cp:coreProperties>
</file>