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80" r:id="rId22"/>
    <p:sldId id="281" r:id="rId23"/>
    <p:sldId id="2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3982" autoAdjust="0"/>
  </p:normalViewPr>
  <p:slideViewPr>
    <p:cSldViewPr snapToGrid="0">
      <p:cViewPr varScale="1">
        <p:scale>
          <a:sx n="73" d="100"/>
          <a:sy n="73" d="100"/>
        </p:scale>
        <p:origin x="19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2C200-3603-4235-BED4-A92B80BA97A2}" type="datetimeFigureOut">
              <a:rPr lang="en-CA" smtClean="0"/>
              <a:t>2018-10-23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4A3CD-C60A-42B8-AC52-AFCD867097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0694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5F7D0-95EB-4FBB-AF4E-7D595EA104A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98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40DEB-48E9-4714-903D-0B76540133E0}" type="slidenum">
              <a:rPr lang="en-CA" smtClean="0">
                <a:solidFill>
                  <a:prstClr val="black"/>
                </a:solidFill>
              </a:rPr>
              <a:pPr/>
              <a:t>10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169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40DEB-48E9-4714-903D-0B76540133E0}" type="slidenum">
              <a:rPr lang="en-CA" smtClean="0">
                <a:solidFill>
                  <a:prstClr val="black"/>
                </a:solidFill>
              </a:rPr>
              <a:pPr/>
              <a:t>11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48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40DEB-48E9-4714-903D-0B76540133E0}" type="slidenum">
              <a:rPr lang="en-CA" smtClean="0">
                <a:solidFill>
                  <a:prstClr val="black"/>
                </a:solidFill>
              </a:rPr>
              <a:pPr/>
              <a:t>14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60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40DEB-48E9-4714-903D-0B76540133E0}" type="slidenum">
              <a:rPr lang="en-CA" smtClean="0">
                <a:solidFill>
                  <a:prstClr val="black"/>
                </a:solidFill>
              </a:rPr>
              <a:pPr/>
              <a:t>15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89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40DEB-48E9-4714-903D-0B76540133E0}" type="slidenum">
              <a:rPr lang="en-CA" smtClean="0">
                <a:solidFill>
                  <a:prstClr val="black"/>
                </a:solidFill>
              </a:rPr>
              <a:pPr/>
              <a:t>16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068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40DEB-48E9-4714-903D-0B76540133E0}" type="slidenum">
              <a:rPr lang="en-CA" smtClean="0">
                <a:solidFill>
                  <a:prstClr val="black"/>
                </a:solidFill>
              </a:rPr>
              <a:pPr/>
              <a:t>17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961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40DEB-48E9-4714-903D-0B76540133E0}" type="slidenum">
              <a:rPr lang="en-CA" smtClean="0">
                <a:solidFill>
                  <a:prstClr val="black"/>
                </a:solidFill>
              </a:rPr>
              <a:pPr/>
              <a:t>19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977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5F7D0-95EB-4FBB-AF4E-7D595EA104A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023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5F7D0-95EB-4FBB-AF4E-7D595EA104A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87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5F7D0-95EB-4FBB-AF4E-7D595EA104A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753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5F7D0-95EB-4FBB-AF4E-7D595EA104A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09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5F7D0-95EB-4FBB-AF4E-7D595EA104A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59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5F7D0-95EB-4FBB-AF4E-7D595EA104A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38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5F7D0-95EB-4FBB-AF4E-7D595EA104A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263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5F7D0-95EB-4FBB-AF4E-7D595EA104A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50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B36EAA2-642E-492A-98D3-62A1059FFFE4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4F81B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F80BA3B-022B-46E9-86C1-5EF77B54DEA7}" type="slidenum">
              <a:rPr lang="en-US" smtClean="0">
                <a:solidFill>
                  <a:srgbClr val="4F81BD"/>
                </a:solidFill>
              </a:rPr>
              <a:pPr/>
              <a:t>‹#›</a:t>
            </a:fld>
            <a:endParaRPr lang="en-US">
              <a:solidFill>
                <a:srgbClr val="4F81BD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451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EAA2-642E-492A-98D3-62A1059FFFE4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BA3B-022B-46E9-86C1-5EF77B54D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3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EAA2-642E-492A-98D3-62A1059FFFE4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BA3B-022B-46E9-86C1-5EF77B54D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32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EAA2-642E-492A-98D3-62A1059FFFE4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BA3B-022B-46E9-86C1-5EF77B54D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4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EAA2-642E-492A-98D3-62A1059FFFE4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BA3B-022B-46E9-86C1-5EF77B54D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54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EAA2-642E-492A-98D3-62A1059FFFE4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BA3B-022B-46E9-86C1-5EF77B54D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62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EAA2-642E-492A-98D3-62A1059FFFE4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BA3B-022B-46E9-86C1-5EF77B54D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8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EAA2-642E-492A-98D3-62A1059FFFE4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BA3B-022B-46E9-86C1-5EF77B54D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6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EAA2-642E-492A-98D3-62A1059FFFE4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BA3B-022B-46E9-86C1-5EF77B54D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8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EAA2-642E-492A-98D3-62A1059FFFE4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BA3B-022B-46E9-86C1-5EF77B54D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4F81B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4560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EAA2-642E-492A-98D3-62A1059FFFE4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4F81B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BA3B-022B-46E9-86C1-5EF77B54D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2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B36EAA2-642E-492A-98D3-62A1059FFFE4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4F81B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F80BA3B-022B-46E9-86C1-5EF77B54D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3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nha.ca/wellnessContent/Wellness/Wellness_Diary.pdf#page=1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secwepemc.sd73.bc.ca/sec_village/sec_spiritf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8123" y="2819400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Care of the Client with Liver Failure – </a:t>
            </a:r>
            <a:br>
              <a:rPr lang="en-US" dirty="0" smtClean="0"/>
            </a:br>
            <a:r>
              <a:rPr lang="en-US" dirty="0" smtClean="0"/>
              <a:t>Week 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498" y="5804080"/>
            <a:ext cx="3309803" cy="1260629"/>
          </a:xfrm>
        </p:spPr>
        <p:txBody>
          <a:bodyPr>
            <a:normAutofit/>
          </a:bodyPr>
          <a:lstStyle/>
          <a:p>
            <a:r>
              <a:rPr lang="en-CA" sz="1400" dirty="0">
                <a:solidFill>
                  <a:schemeClr val="tx1"/>
                </a:solidFill>
              </a:rPr>
              <a:t>NURS 2830 – Winter </a:t>
            </a:r>
            <a:r>
              <a:rPr lang="en-CA" sz="1400" dirty="0" smtClean="0">
                <a:solidFill>
                  <a:schemeClr val="tx1"/>
                </a:solidFill>
              </a:rPr>
              <a:t>2019</a:t>
            </a:r>
            <a:endParaRPr lang="en-CA" sz="1400" dirty="0">
              <a:solidFill>
                <a:schemeClr val="tx1"/>
              </a:solidFill>
            </a:endParaRPr>
          </a:p>
          <a:p>
            <a:r>
              <a:rPr lang="en-CA" sz="1400" dirty="0">
                <a:solidFill>
                  <a:schemeClr val="tx1"/>
                </a:solidFill>
              </a:rPr>
              <a:t>C. Walker </a:t>
            </a:r>
          </a:p>
          <a:p>
            <a:r>
              <a:rPr lang="en-CA" dirty="0">
                <a:solidFill>
                  <a:schemeClr val="tx1"/>
                </a:solidFill>
              </a:rPr>
              <a:t/>
            </a:r>
            <a:br>
              <a:rPr lang="en-CA" dirty="0">
                <a:solidFill>
                  <a:schemeClr val="tx1"/>
                </a:solidFill>
              </a:rPr>
            </a:br>
            <a:r>
              <a:rPr lang="en-CA" dirty="0" smtClean="0">
                <a:solidFill>
                  <a:schemeClr val="tx1"/>
                </a:solidFill>
              </a:rPr>
              <a:t> 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3657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70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Risk Factors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591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09735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Comfort Theory - </a:t>
            </a:r>
            <a:r>
              <a:rPr lang="en-CA" b="1" dirty="0"/>
              <a:t>Dr. Katharine </a:t>
            </a:r>
            <a:r>
              <a:rPr lang="en-CA" b="1" dirty="0" err="1"/>
              <a:t>Kolcaba</a:t>
            </a:r>
            <a:r>
              <a:rPr lang="en-CA" b="1" dirty="0"/>
              <a:t/>
            </a:r>
            <a:br>
              <a:rPr lang="en-CA" b="1" dirty="0"/>
            </a:b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5861" y="1906074"/>
            <a:ext cx="9007215" cy="39264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26415" y="5996354"/>
            <a:ext cx="214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prstClr val="black"/>
                </a:solidFill>
              </a:rPr>
              <a:t>K. </a:t>
            </a:r>
            <a:r>
              <a:rPr lang="en-CA" dirty="0" err="1">
                <a:solidFill>
                  <a:prstClr val="black"/>
                </a:solidFill>
              </a:rPr>
              <a:t>Kolcaba</a:t>
            </a:r>
            <a:r>
              <a:rPr lang="en-CA" dirty="0">
                <a:solidFill>
                  <a:prstClr val="black"/>
                </a:solidFill>
              </a:rPr>
              <a:t> (2010)</a:t>
            </a:r>
          </a:p>
        </p:txBody>
      </p:sp>
    </p:spTree>
    <p:extLst>
      <p:ext uri="{BB962C8B-B14F-4D97-AF65-F5344CB8AC3E}">
        <p14:creationId xmlns:p14="http://schemas.microsoft.com/office/powerpoint/2010/main" val="3728179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Types of Comfort</a:t>
            </a:r>
            <a:endParaRPr lang="en-CA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391323" y="2308429"/>
            <a:ext cx="9473901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effectLst/>
              </a:rPr>
              <a:t>Relief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/>
              </a:rPr>
              <a:t>–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3200" dirty="0"/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effectLst/>
              </a:rPr>
              <a:t>Ease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/>
              </a:rPr>
              <a:t> –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3200" dirty="0"/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3200" dirty="0"/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effectLst/>
              </a:rPr>
              <a:t>Transcendence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/>
              </a:rPr>
              <a:t>–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4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Comfort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How do we as nurses provide comfort?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15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Spirituality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What is Spirituality? </a:t>
            </a:r>
          </a:p>
          <a:p>
            <a:r>
              <a:rPr lang="en-CA" dirty="0" smtClean="0"/>
              <a:t>What does providing spiritual care mean? What does this look like?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126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323" y="412202"/>
            <a:ext cx="9366325" cy="1143000"/>
          </a:xfrm>
        </p:spPr>
        <p:txBody>
          <a:bodyPr/>
          <a:lstStyle/>
          <a:p>
            <a:r>
              <a:rPr lang="en-CA" dirty="0" smtClean="0"/>
              <a:t>Spirituality - CNA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323" y="1713464"/>
            <a:ext cx="9036423" cy="4119165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defined </a:t>
            </a:r>
            <a:r>
              <a:rPr lang="en-CA" dirty="0"/>
              <a:t>as “whatever or whoever gives ultimate meaning and purpose in one’s life, that invites </a:t>
            </a:r>
            <a:r>
              <a:rPr lang="en-CA" dirty="0" smtClean="0"/>
              <a:t>particular </a:t>
            </a:r>
            <a:r>
              <a:rPr lang="en-CA" dirty="0"/>
              <a:t>ways of being in the world in relation to others, oneself and the universe”.</a:t>
            </a:r>
          </a:p>
          <a:p>
            <a:pPr marL="68580" indent="0">
              <a:buNone/>
            </a:pPr>
            <a:endParaRPr lang="en-CA" dirty="0"/>
          </a:p>
          <a:p>
            <a:r>
              <a:rPr lang="en-CA" dirty="0" smtClean="0"/>
              <a:t>Themes </a:t>
            </a:r>
            <a:r>
              <a:rPr lang="en-CA" dirty="0"/>
              <a:t>include meaning, purpose, hope, faith, existentialism, transcendence, sense of peace </a:t>
            </a:r>
            <a:r>
              <a:rPr lang="en-CA" dirty="0" smtClean="0"/>
              <a:t>and connectedness </a:t>
            </a:r>
            <a:r>
              <a:rPr lang="en-CA" dirty="0"/>
              <a:t>among others</a:t>
            </a:r>
            <a:r>
              <a:rPr lang="en-CA" dirty="0" smtClean="0"/>
              <a:t>.</a:t>
            </a:r>
          </a:p>
          <a:p>
            <a:endParaRPr lang="en-CA" dirty="0"/>
          </a:p>
          <a:p>
            <a:r>
              <a:rPr lang="en-CA" dirty="0"/>
              <a:t>integral dimension of an individual’s health</a:t>
            </a:r>
          </a:p>
          <a:p>
            <a:pPr marL="68580" indent="0" algn="r">
              <a:buNone/>
            </a:pPr>
            <a:r>
              <a:rPr lang="en-CA" sz="1800" dirty="0" smtClean="0"/>
              <a:t>(CNA 2010)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71651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Spirituality  - Murray &amp; </a:t>
            </a:r>
            <a:r>
              <a:rPr lang="en-CA" dirty="0" err="1" smtClean="0"/>
              <a:t>Zentner</a:t>
            </a:r>
            <a:r>
              <a:rPr lang="en-CA" dirty="0" smtClean="0"/>
              <a:t> (1989)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6270" y="2991868"/>
            <a:ext cx="9036423" cy="3508977"/>
          </a:xfrm>
        </p:spPr>
        <p:txBody>
          <a:bodyPr/>
          <a:lstStyle/>
          <a:p>
            <a:r>
              <a:rPr lang="en-CA" dirty="0"/>
              <a:t>“a quality that goes beyond </a:t>
            </a:r>
            <a:r>
              <a:rPr lang="en-CA" dirty="0" smtClean="0"/>
              <a:t>religious </a:t>
            </a:r>
            <a:r>
              <a:rPr lang="en-CA" dirty="0"/>
              <a:t>affiliation that strives for inspirations, reverence, </a:t>
            </a:r>
            <a:r>
              <a:rPr lang="en-CA" dirty="0" smtClean="0"/>
              <a:t>awe</a:t>
            </a:r>
            <a:r>
              <a:rPr lang="en-CA" dirty="0"/>
              <a:t>, meaning and purpose, even in those who do not believe </a:t>
            </a:r>
            <a:r>
              <a:rPr lang="en-CA" dirty="0" smtClean="0"/>
              <a:t>in </a:t>
            </a:r>
            <a:r>
              <a:rPr lang="en-CA" dirty="0"/>
              <a:t>any god. </a:t>
            </a:r>
            <a:r>
              <a:rPr lang="en-CA" dirty="0" smtClean="0"/>
              <a:t>The </a:t>
            </a:r>
            <a:r>
              <a:rPr lang="en-CA" dirty="0"/>
              <a:t>spiritual dimension tries to be in harmony </a:t>
            </a:r>
            <a:r>
              <a:rPr lang="en-CA" dirty="0" smtClean="0"/>
              <a:t>with </a:t>
            </a:r>
            <a:r>
              <a:rPr lang="en-CA" dirty="0"/>
              <a:t>the universe, and strives for answers about the infinite”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670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Cultural Spirituality - Indigenous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>
                <a:hlinkClick r:id="rId3"/>
              </a:rPr>
              <a:t>​Nurturing </a:t>
            </a:r>
            <a:r>
              <a:rPr lang="en-CA" dirty="0" smtClean="0">
                <a:hlinkClick r:id="rId3"/>
              </a:rPr>
              <a:t>spirit</a:t>
            </a:r>
            <a:r>
              <a:rPr lang="en-CA" dirty="0" smtClean="0"/>
              <a:t> -  allows for a connection to </a:t>
            </a:r>
            <a:r>
              <a:rPr lang="en-CA" dirty="0"/>
              <a:t>others, mother nature and yourself. Nurturing your spirit supports </a:t>
            </a:r>
            <a:r>
              <a:rPr lang="en-CA" dirty="0" smtClean="0"/>
              <a:t>the mental</a:t>
            </a:r>
            <a:r>
              <a:rPr lang="en-CA" dirty="0"/>
              <a:t>, emotional and physical aspects of your being</a:t>
            </a:r>
            <a:r>
              <a:rPr lang="en-CA" dirty="0" smtClean="0"/>
              <a:t>.</a:t>
            </a:r>
          </a:p>
          <a:p>
            <a:endParaRPr lang="en-CA" dirty="0" smtClean="0"/>
          </a:p>
          <a:p>
            <a:r>
              <a:rPr lang="en-CA" dirty="0" smtClean="0"/>
              <a:t> spirit </a:t>
            </a:r>
            <a:r>
              <a:rPr lang="en-CA" dirty="0"/>
              <a:t>is fundamental in your wellness </a:t>
            </a:r>
            <a:r>
              <a:rPr lang="en-CA" dirty="0" smtClean="0"/>
              <a:t>but often </a:t>
            </a:r>
            <a:r>
              <a:rPr lang="en-CA" dirty="0"/>
              <a:t>overlooked or not supported when discussing </a:t>
            </a:r>
            <a:r>
              <a:rPr lang="en-CA" dirty="0" smtClean="0"/>
              <a:t>health</a:t>
            </a:r>
            <a:r>
              <a:rPr lang="en-CA" dirty="0"/>
              <a:t>. 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This </a:t>
            </a:r>
            <a:r>
              <a:rPr lang="en-CA" dirty="0"/>
              <a:t>holistic view includes a 'healthy mind, body, and spirit'.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315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Spiritual Healing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CA" dirty="0" smtClean="0"/>
              <a:t>Sweat lodge and smudging:</a:t>
            </a:r>
            <a:endParaRPr lang="en-CA" dirty="0"/>
          </a:p>
          <a:p>
            <a:r>
              <a:rPr lang="en-CA" dirty="0"/>
              <a:t>Spirituality and nature are as one. </a:t>
            </a:r>
          </a:p>
          <a:p>
            <a:r>
              <a:rPr lang="en-CA" dirty="0"/>
              <a:t>Everything is believed to be connected.</a:t>
            </a:r>
          </a:p>
          <a:p>
            <a:r>
              <a:rPr lang="en-CA" dirty="0"/>
              <a:t>Great care and attention is given to all aspects of the ceremony. </a:t>
            </a:r>
          </a:p>
          <a:p>
            <a:r>
              <a:rPr lang="en-CA" dirty="0"/>
              <a:t>use one or more of a variety of medicines such as sage, tobacco, or cedar to begin the service. The scent is breathed in by the participants. 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588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323" y="309283"/>
            <a:ext cx="9366325" cy="1269711"/>
          </a:xfrm>
        </p:spPr>
        <p:txBody>
          <a:bodyPr/>
          <a:lstStyle/>
          <a:p>
            <a:r>
              <a:rPr lang="en-CA" dirty="0" smtClean="0"/>
              <a:t>How do we assess spirituality?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323" y="1680882"/>
            <a:ext cx="9036423" cy="4625789"/>
          </a:xfrm>
        </p:spPr>
        <p:txBody>
          <a:bodyPr>
            <a:normAutofit fontScale="92500" lnSpcReduction="20000"/>
          </a:bodyPr>
          <a:lstStyle/>
          <a:p>
            <a:r>
              <a:rPr lang="en-CA" sz="2600" dirty="0" smtClean="0"/>
              <a:t>Spirituality </a:t>
            </a:r>
            <a:r>
              <a:rPr lang="en-CA" sz="2600" dirty="0"/>
              <a:t>in nursing has two </a:t>
            </a:r>
            <a:r>
              <a:rPr lang="en-CA" sz="2600" dirty="0" smtClean="0"/>
              <a:t>aspects</a:t>
            </a:r>
            <a:r>
              <a:rPr lang="en-CA" sz="2600" dirty="0"/>
              <a:t>: personal and public. </a:t>
            </a:r>
            <a:endParaRPr lang="en-CA" sz="2600" dirty="0" smtClean="0"/>
          </a:p>
          <a:p>
            <a:endParaRPr lang="en-CA" sz="2600" dirty="0" smtClean="0"/>
          </a:p>
          <a:p>
            <a:r>
              <a:rPr lang="en-CA" sz="2600" dirty="0" smtClean="0"/>
              <a:t>Nurses</a:t>
            </a:r>
            <a:r>
              <a:rPr lang="en-CA" sz="2600" dirty="0"/>
              <a:t>’ personal spirituality </a:t>
            </a:r>
            <a:r>
              <a:rPr lang="en-CA" sz="2600" dirty="0" smtClean="0"/>
              <a:t>which </a:t>
            </a:r>
            <a:r>
              <a:rPr lang="en-CA" sz="2600" dirty="0"/>
              <a:t>is “looking to things of the spirit” is influenced by </a:t>
            </a:r>
            <a:r>
              <a:rPr lang="en-CA" sz="2600" dirty="0" smtClean="0"/>
              <a:t>their </a:t>
            </a:r>
            <a:r>
              <a:rPr lang="en-CA" sz="2600" dirty="0"/>
              <a:t>experiences, beliefs and practices</a:t>
            </a:r>
            <a:r>
              <a:rPr lang="en-CA" sz="2600" dirty="0" smtClean="0"/>
              <a:t>.</a:t>
            </a:r>
          </a:p>
          <a:p>
            <a:endParaRPr lang="en-US" sz="2600" dirty="0"/>
          </a:p>
          <a:p>
            <a:endParaRPr lang="en-CA" sz="2600" dirty="0" smtClean="0"/>
          </a:p>
          <a:p>
            <a:r>
              <a:rPr lang="en-CA" sz="2600" dirty="0" smtClean="0"/>
              <a:t>The </a:t>
            </a:r>
            <a:r>
              <a:rPr lang="en-CA" sz="2600" dirty="0"/>
              <a:t>public aspect of </a:t>
            </a:r>
            <a:r>
              <a:rPr lang="en-CA" sz="2600" dirty="0" smtClean="0"/>
              <a:t>spirituality </a:t>
            </a:r>
            <a:r>
              <a:rPr lang="en-CA" sz="2600" dirty="0"/>
              <a:t>is perceived as spiritual dealings with patients that </a:t>
            </a:r>
            <a:r>
              <a:rPr lang="en-CA" sz="2600" dirty="0" smtClean="0"/>
              <a:t>are </a:t>
            </a:r>
            <a:r>
              <a:rPr lang="en-CA" sz="2600" dirty="0"/>
              <a:t>being made known </a:t>
            </a:r>
            <a:endParaRPr lang="en-CA" sz="2600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CA" dirty="0"/>
          </a:p>
          <a:p>
            <a:pPr marL="68580" indent="0">
              <a:buNone/>
            </a:pPr>
            <a:r>
              <a:rPr lang="en-CA" sz="1500" dirty="0" smtClean="0"/>
              <a:t>(</a:t>
            </a:r>
            <a:r>
              <a:rPr lang="en-CA" sz="1500" dirty="0" err="1"/>
              <a:t>MacLaren</a:t>
            </a:r>
            <a:r>
              <a:rPr lang="en-CA" sz="1500" dirty="0"/>
              <a:t>, 2004, p. 459</a:t>
            </a:r>
            <a:r>
              <a:rPr lang="en-CA" sz="1500" dirty="0" smtClean="0"/>
              <a:t>)</a:t>
            </a:r>
            <a:endParaRPr lang="en-CA" sz="12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302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493" y="2133601"/>
            <a:ext cx="6777317" cy="3699029"/>
          </a:xfrm>
        </p:spPr>
        <p:txBody>
          <a:bodyPr>
            <a:normAutofit fontScale="92500" lnSpcReduction="10000"/>
          </a:bodyPr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Understand the concepts of comfort, hope and spirituality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Understand the nursing care required for clients living with liver disease </a:t>
            </a:r>
            <a:endParaRPr lang="en-US" dirty="0"/>
          </a:p>
          <a:p>
            <a:pPr marL="68580" indent="0">
              <a:buNone/>
            </a:pPr>
            <a:endParaRPr lang="en-CA" dirty="0"/>
          </a:p>
          <a:p>
            <a:pPr lvl="0"/>
            <a:r>
              <a:rPr lang="en-US" dirty="0"/>
              <a:t>Understand the nursing care of the client with </a:t>
            </a:r>
            <a:r>
              <a:rPr lang="en-US" dirty="0" smtClean="0"/>
              <a:t>cirrhosis including </a:t>
            </a:r>
            <a:r>
              <a:rPr lang="en-US" dirty="0"/>
              <a:t>assessment, </a:t>
            </a:r>
            <a:r>
              <a:rPr lang="en-US" dirty="0" smtClean="0"/>
              <a:t>labs, </a:t>
            </a:r>
            <a:r>
              <a:rPr lang="en-US" dirty="0"/>
              <a:t>and </a:t>
            </a:r>
            <a:r>
              <a:rPr lang="en-US" dirty="0" smtClean="0"/>
              <a:t>interventions</a:t>
            </a:r>
            <a:endParaRPr lang="en-CA" dirty="0"/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47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323" y="449440"/>
            <a:ext cx="9366325" cy="1143000"/>
          </a:xfrm>
        </p:spPr>
        <p:txBody>
          <a:bodyPr/>
          <a:lstStyle/>
          <a:p>
            <a:r>
              <a:rPr lang="en-CA" dirty="0" smtClean="0"/>
              <a:t>How do we assess spirituality?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nurse </a:t>
            </a:r>
            <a:r>
              <a:rPr lang="en-CA" dirty="0"/>
              <a:t>role is to support and encourage patients as </a:t>
            </a:r>
            <a:r>
              <a:rPr lang="en-CA" dirty="0" smtClean="0"/>
              <a:t>they </a:t>
            </a:r>
            <a:r>
              <a:rPr lang="en-CA" dirty="0"/>
              <a:t>search for their own answers to their questions and to </a:t>
            </a:r>
            <a:r>
              <a:rPr lang="en-CA" dirty="0" smtClean="0"/>
              <a:t>use </a:t>
            </a:r>
            <a:r>
              <a:rPr lang="en-CA" dirty="0"/>
              <a:t>their own spirituality as a resource (Chiu, 2001). </a:t>
            </a:r>
            <a:endParaRPr lang="en-CA" dirty="0" smtClean="0"/>
          </a:p>
          <a:p>
            <a:pPr marL="68580" indent="0">
              <a:buNone/>
            </a:pPr>
            <a:r>
              <a:rPr lang="en-CA" dirty="0" smtClean="0"/>
              <a:t> </a:t>
            </a:r>
            <a:endParaRPr lang="en-CA" dirty="0"/>
          </a:p>
          <a:p>
            <a:r>
              <a:rPr lang="en-CA" dirty="0" smtClean="0"/>
              <a:t>Do questions such as ”What </a:t>
            </a:r>
            <a:r>
              <a:rPr lang="en-CA" dirty="0"/>
              <a:t>are your values or beliefs?” and “What is your religious </a:t>
            </a:r>
            <a:r>
              <a:rPr lang="en-CA" dirty="0" smtClean="0"/>
              <a:t>preference?” meet our patients requirements?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100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323" y="711141"/>
            <a:ext cx="9366325" cy="1143000"/>
          </a:xfrm>
        </p:spPr>
        <p:txBody>
          <a:bodyPr/>
          <a:lstStyle/>
          <a:p>
            <a:r>
              <a:rPr lang="en-CA" dirty="0" smtClean="0"/>
              <a:t>Hope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323" y="1854142"/>
            <a:ext cx="9036423" cy="3978488"/>
          </a:xfrm>
        </p:spPr>
        <p:txBody>
          <a:bodyPr>
            <a:normAutofit lnSpcReduction="10000"/>
          </a:bodyPr>
          <a:lstStyle/>
          <a:p>
            <a:r>
              <a:rPr lang="en-CA" sz="2600" dirty="0" smtClean="0"/>
              <a:t>concept </a:t>
            </a:r>
            <a:r>
              <a:rPr lang="en-CA" sz="2600" dirty="0"/>
              <a:t>of hope has been discussed in healthcare literature since </a:t>
            </a:r>
            <a:r>
              <a:rPr lang="en-CA" sz="2600" dirty="0" smtClean="0"/>
              <a:t>the1960s</a:t>
            </a:r>
          </a:p>
          <a:p>
            <a:r>
              <a:rPr lang="en-CA" sz="2600" dirty="0"/>
              <a:t>d</a:t>
            </a:r>
            <a:r>
              <a:rPr lang="en-CA" sz="2600" dirty="0" smtClean="0"/>
              <a:t>ifficult to define</a:t>
            </a:r>
          </a:p>
          <a:p>
            <a:r>
              <a:rPr lang="en-CA" sz="2600" dirty="0"/>
              <a:t>an </a:t>
            </a:r>
            <a:r>
              <a:rPr lang="en-CA" sz="2600" dirty="0" smtClean="0"/>
              <a:t>optimistic </a:t>
            </a:r>
            <a:r>
              <a:rPr lang="en-CA" sz="2600" dirty="0"/>
              <a:t>state of mind that is based on an expectation of positive outcomes with respect to events and circumstances in one's life or the world at </a:t>
            </a:r>
            <a:r>
              <a:rPr lang="en-CA" sz="2600" dirty="0" smtClean="0"/>
              <a:t>large</a:t>
            </a:r>
          </a:p>
          <a:p>
            <a:r>
              <a:rPr lang="en-CA" sz="2600" dirty="0"/>
              <a:t>people who possess hope and think optimistically have a greater sense of well being in addition to the improved health outcomes outlined above</a:t>
            </a:r>
            <a:r>
              <a:rPr lang="en-CA" sz="2600" dirty="0" smtClean="0"/>
              <a:t>.</a:t>
            </a:r>
          </a:p>
          <a:p>
            <a:endParaRPr lang="en-CA" sz="1800" dirty="0" smtClean="0"/>
          </a:p>
        </p:txBody>
      </p:sp>
    </p:spTree>
    <p:extLst>
      <p:ext uri="{BB962C8B-B14F-4D97-AF65-F5344CB8AC3E}">
        <p14:creationId xmlns:p14="http://schemas.microsoft.com/office/powerpoint/2010/main" val="71161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do you </a:t>
            </a:r>
            <a:r>
              <a:rPr lang="en-CA" dirty="0"/>
              <a:t>t</a:t>
            </a:r>
            <a:r>
              <a:rPr lang="en-CA" dirty="0" smtClean="0"/>
              <a:t>hink?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Does hope </a:t>
            </a:r>
            <a:r>
              <a:rPr lang="en-CA" dirty="0" smtClean="0"/>
              <a:t>have the </a:t>
            </a:r>
            <a:r>
              <a:rPr lang="en-CA" dirty="0"/>
              <a:t>ability to help people heal faster and </a:t>
            </a:r>
            <a:r>
              <a:rPr lang="en-CA" dirty="0" smtClean="0"/>
              <a:t>easier?</a:t>
            </a:r>
          </a:p>
          <a:p>
            <a:endParaRPr lang="en-CA" dirty="0"/>
          </a:p>
          <a:p>
            <a:r>
              <a:rPr lang="en-CA" dirty="0" smtClean="0"/>
              <a:t>Can </a:t>
            </a:r>
            <a:r>
              <a:rPr lang="en-CA" dirty="0"/>
              <a:t>maintaining a sense of hope during a period of recovery from illness be beneficial?</a:t>
            </a:r>
          </a:p>
          <a:p>
            <a:endParaRPr lang="en-CA" dirty="0" smtClean="0"/>
          </a:p>
          <a:p>
            <a:r>
              <a:rPr lang="en-CA" dirty="0" smtClean="0"/>
              <a:t>Do people </a:t>
            </a:r>
            <a:r>
              <a:rPr lang="en-CA" dirty="0"/>
              <a:t>who possess hope and think optimistically have a greater sense of well </a:t>
            </a:r>
            <a:r>
              <a:rPr lang="en-CA" dirty="0" smtClean="0"/>
              <a:t>being and improved health outcomes?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548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323" y="658387"/>
            <a:ext cx="9366325" cy="1143000"/>
          </a:xfrm>
        </p:spPr>
        <p:txBody>
          <a:bodyPr/>
          <a:lstStyle/>
          <a:p>
            <a:r>
              <a:rPr lang="en-CA" dirty="0" smtClean="0"/>
              <a:t>References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323" y="1801388"/>
            <a:ext cx="9036423" cy="4652166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endParaRPr lang="en-CA" dirty="0"/>
          </a:p>
          <a:p>
            <a:r>
              <a:rPr lang="en-CA" dirty="0" smtClean="0"/>
              <a:t>CNA </a:t>
            </a:r>
            <a:r>
              <a:rPr lang="en-CA" dirty="0"/>
              <a:t>(2010) SPIRITUALITY, HEALTH AND NURSING PRACTICE</a:t>
            </a:r>
          </a:p>
          <a:p>
            <a:r>
              <a:rPr lang="en-CA" dirty="0" smtClean="0"/>
              <a:t>Connecting Traditions: Secwepemc (2018)</a:t>
            </a:r>
            <a:r>
              <a:rPr lang="en-CA" dirty="0"/>
              <a:t> </a:t>
            </a:r>
            <a:r>
              <a:rPr lang="en-CA" dirty="0">
                <a:hlinkClick r:id="rId2"/>
              </a:rPr>
              <a:t>http://</a:t>
            </a:r>
            <a:r>
              <a:rPr lang="en-CA" dirty="0" smtClean="0">
                <a:hlinkClick r:id="rId2"/>
              </a:rPr>
              <a:t>secwepemc.sd73.bc.ca/sec_village/sec_spiritfs.html</a:t>
            </a:r>
            <a:endParaRPr lang="en-CA" dirty="0" smtClean="0"/>
          </a:p>
          <a:p>
            <a:r>
              <a:rPr lang="en-CA" dirty="0" err="1"/>
              <a:t>Cutcliffe</a:t>
            </a:r>
            <a:r>
              <a:rPr lang="en-CA" dirty="0"/>
              <a:t>, J., &amp; </a:t>
            </a:r>
            <a:r>
              <a:rPr lang="en-CA" dirty="0" err="1"/>
              <a:t>Herth</a:t>
            </a:r>
            <a:r>
              <a:rPr lang="en-CA" dirty="0"/>
              <a:t>, K. (2002). Concept of hope. The concept of hope in nursing 1: its origins, background and nature. </a:t>
            </a:r>
            <a:r>
              <a:rPr lang="en-CA" i="1" dirty="0"/>
              <a:t>British Journal Of Nursing</a:t>
            </a:r>
            <a:r>
              <a:rPr lang="en-CA" dirty="0"/>
              <a:t>, </a:t>
            </a:r>
            <a:r>
              <a:rPr lang="en-CA" i="1" dirty="0"/>
              <a:t>11</a:t>
            </a:r>
            <a:r>
              <a:rPr lang="en-CA" dirty="0"/>
              <a:t>(12), 832-840</a:t>
            </a:r>
            <a:endParaRPr lang="en-CA" dirty="0" smtClean="0"/>
          </a:p>
          <a:p>
            <a:r>
              <a:rPr lang="en-CA" dirty="0" err="1" smtClean="0"/>
              <a:t>Kolcaba</a:t>
            </a:r>
            <a:r>
              <a:rPr lang="en-CA" dirty="0"/>
              <a:t>, K. (2010, May 17). The comfort line: Frequently asked questions. Retrieved from The Comfort Line website: http://www.thecomfortline.com/FAQ.html</a:t>
            </a:r>
          </a:p>
          <a:p>
            <a:r>
              <a:rPr lang="en-CA" dirty="0" err="1"/>
              <a:t>Kolcaba</a:t>
            </a:r>
            <a:r>
              <a:rPr lang="en-CA" dirty="0"/>
              <a:t>, K. (2003). Comfort theory and practice: A vision for holistic health care and research. New York, NY: Springer Publishing Company.</a:t>
            </a:r>
          </a:p>
          <a:p>
            <a:r>
              <a:rPr lang="en-CA" dirty="0"/>
              <a:t>McEwan, M. (2010). Outlines &amp; highlights for theoretical basis for nursing. Cram 101 Incorporated</a:t>
            </a:r>
            <a:r>
              <a:rPr lang="en-CA" dirty="0" smtClean="0"/>
              <a:t>.</a:t>
            </a:r>
          </a:p>
          <a:p>
            <a:r>
              <a:rPr lang="en-CA" dirty="0" err="1"/>
              <a:t>Tiew</a:t>
            </a:r>
            <a:r>
              <a:rPr lang="en-CA" dirty="0"/>
              <a:t>, L., &amp; </a:t>
            </a:r>
            <a:r>
              <a:rPr lang="en-CA" dirty="0" err="1"/>
              <a:t>Creedy</a:t>
            </a:r>
            <a:r>
              <a:rPr lang="en-CA" dirty="0"/>
              <a:t>, D. (2010). Integration of spirituality in nursing practice: a literature </a:t>
            </a:r>
            <a:r>
              <a:rPr lang="en-CA" dirty="0" smtClean="0"/>
              <a:t>review. </a:t>
            </a:r>
            <a:r>
              <a:rPr lang="en-CA" i="1" dirty="0" smtClean="0"/>
              <a:t>Singapore </a:t>
            </a:r>
            <a:r>
              <a:rPr lang="en-CA" i="1" dirty="0"/>
              <a:t>Nursing Journal</a:t>
            </a:r>
            <a:r>
              <a:rPr lang="en-CA" dirty="0"/>
              <a:t>, </a:t>
            </a:r>
            <a:r>
              <a:rPr lang="en-CA" i="1" dirty="0"/>
              <a:t>37</a:t>
            </a:r>
            <a:r>
              <a:rPr lang="en-CA" dirty="0"/>
              <a:t>(1), 15-22</a:t>
            </a:r>
            <a:r>
              <a:rPr lang="en-CA" dirty="0" smtClean="0"/>
              <a:t>.</a:t>
            </a:r>
          </a:p>
          <a:p>
            <a:r>
              <a:rPr lang="en-CA" dirty="0" smtClean="0"/>
              <a:t>First Nations Health Authority (2018) Wellness for First Nations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037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Concepts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i="1" dirty="0"/>
              <a:t>Comfort</a:t>
            </a:r>
            <a:endParaRPr lang="en-CA" dirty="0"/>
          </a:p>
          <a:p>
            <a:pPr lvl="0"/>
            <a:r>
              <a:rPr lang="en-CA" i="1" dirty="0"/>
              <a:t>Epidemiology</a:t>
            </a:r>
            <a:endParaRPr lang="en-CA" dirty="0"/>
          </a:p>
          <a:p>
            <a:pPr lvl="0"/>
            <a:r>
              <a:rPr lang="en-CA" i="1" dirty="0"/>
              <a:t>Healing</a:t>
            </a:r>
            <a:endParaRPr lang="en-CA" dirty="0"/>
          </a:p>
          <a:p>
            <a:pPr lvl="0"/>
            <a:r>
              <a:rPr lang="en-CA" i="1" dirty="0"/>
              <a:t>Spirituality</a:t>
            </a:r>
            <a:endParaRPr lang="en-CA" dirty="0"/>
          </a:p>
          <a:p>
            <a:pPr lvl="0"/>
            <a:r>
              <a:rPr lang="en-CA" i="1" dirty="0"/>
              <a:t>Hope </a:t>
            </a:r>
            <a:endParaRPr lang="en-CA" dirty="0"/>
          </a:p>
          <a:p>
            <a:pPr marL="6858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088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490" y="1027664"/>
            <a:ext cx="7024744" cy="724936"/>
          </a:xfrm>
        </p:spPr>
        <p:txBody>
          <a:bodyPr/>
          <a:lstStyle/>
          <a:p>
            <a:r>
              <a:rPr lang="en-CA" dirty="0" smtClean="0"/>
              <a:t>Liver Statistics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493" y="1905001"/>
            <a:ext cx="6777317" cy="3927629"/>
          </a:xfrm>
        </p:spPr>
        <p:txBody>
          <a:bodyPr>
            <a:normAutofit/>
          </a:bodyPr>
          <a:lstStyle/>
          <a:p>
            <a:r>
              <a:rPr lang="en-CA" dirty="0" smtClean="0"/>
              <a:t>1 in 10 Canadians have liver disease</a:t>
            </a:r>
          </a:p>
          <a:p>
            <a:pPr marL="68580" indent="0">
              <a:buNone/>
            </a:pPr>
            <a:endParaRPr lang="en-CA" dirty="0"/>
          </a:p>
          <a:p>
            <a:r>
              <a:rPr lang="en-CA" dirty="0" smtClean="0"/>
              <a:t>3 million Canadians diagnosed </a:t>
            </a:r>
          </a:p>
          <a:p>
            <a:pPr marL="68580" indent="0">
              <a:buNone/>
            </a:pPr>
            <a:endParaRPr lang="en-CA" dirty="0"/>
          </a:p>
          <a:p>
            <a:r>
              <a:rPr lang="en-CA" dirty="0" smtClean="0"/>
              <a:t>Most common forms of liver disease: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Viral hepatitis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Fatty liver disease 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Liver cancer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0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490" y="1027664"/>
            <a:ext cx="7024744" cy="801136"/>
          </a:xfrm>
        </p:spPr>
        <p:txBody>
          <a:bodyPr/>
          <a:lstStyle/>
          <a:p>
            <a:r>
              <a:rPr lang="en-US" dirty="0" smtClean="0"/>
              <a:t>What Does the Liver </a:t>
            </a:r>
            <a:r>
              <a:rPr lang="en-US" dirty="0"/>
              <a:t>D</a:t>
            </a:r>
            <a:r>
              <a:rPr lang="en-US" dirty="0" smtClean="0"/>
              <a:t>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848" y="2097111"/>
            <a:ext cx="6777317" cy="3851429"/>
          </a:xfrm>
        </p:spPr>
        <p:txBody>
          <a:bodyPr/>
          <a:lstStyle/>
          <a:p>
            <a:r>
              <a:rPr lang="en-US" dirty="0" smtClean="0"/>
              <a:t>Metabolism of fats, proteins, and glucose</a:t>
            </a:r>
          </a:p>
          <a:p>
            <a:r>
              <a:rPr lang="en-US" dirty="0" smtClean="0"/>
              <a:t>Synthesis and secretion of bile salts</a:t>
            </a:r>
          </a:p>
          <a:p>
            <a:r>
              <a:rPr lang="en-US" dirty="0" smtClean="0"/>
              <a:t>Synthesis of urea, blood proteins</a:t>
            </a:r>
          </a:p>
          <a:p>
            <a:r>
              <a:rPr lang="en-US" dirty="0" smtClean="0"/>
              <a:t>Storage of vitamins and minerals</a:t>
            </a:r>
          </a:p>
          <a:p>
            <a:r>
              <a:rPr lang="en-US" dirty="0" smtClean="0"/>
              <a:t>Detoxifies endogenous and exogenous substances such as hormones, drugs, and poisons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56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Dysfunction </a:t>
            </a:r>
            <a:r>
              <a:rPr lang="en-US" dirty="0"/>
              <a:t>D</a:t>
            </a:r>
            <a:r>
              <a:rPr lang="en-US" dirty="0" smtClean="0"/>
              <a:t>ue </a:t>
            </a:r>
            <a:r>
              <a:rPr lang="en-US" dirty="0"/>
              <a:t>T</a:t>
            </a:r>
            <a:r>
              <a:rPr lang="en-US" dirty="0" smtClean="0"/>
              <a:t>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Hepatocellular failure</a:t>
            </a:r>
          </a:p>
          <a:p>
            <a:pPr marL="68580" indent="0">
              <a:buNone/>
            </a:pPr>
            <a:r>
              <a:rPr lang="en-US" dirty="0" smtClean="0"/>
              <a:t>   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Impaired blood </a:t>
            </a:r>
            <a:r>
              <a:rPr lang="en-US" dirty="0" smtClean="0"/>
              <a:t>flow to/from the liver </a:t>
            </a:r>
          </a:p>
          <a:p>
            <a:pPr marL="68580" indent="0">
              <a:buNone/>
            </a:pPr>
            <a:endParaRPr lang="en-US" dirty="0"/>
          </a:p>
          <a:p>
            <a:endParaRPr lang="en-US" dirty="0" smtClean="0"/>
          </a:p>
          <a:p>
            <a:pPr marL="6858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May be acute or chronic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87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Liver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Definition: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rapid development of severe acute liver injury with impaired synthetic function and encephalopathy in a person who previously had normal liver or had well compensated liver disease. </a:t>
            </a:r>
          </a:p>
          <a:p>
            <a:endParaRPr lang="en-US" dirty="0"/>
          </a:p>
          <a:p>
            <a:r>
              <a:rPr lang="en-CA" dirty="0"/>
              <a:t>Initial </a:t>
            </a:r>
            <a:r>
              <a:rPr lang="en-CA" dirty="0" smtClean="0"/>
              <a:t>presentation: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1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490" y="1027664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Acute Liver Failure – Causes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66416" y="1828800"/>
            <a:ext cx="3419856" cy="3977640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CA" b="1" dirty="0" smtClean="0"/>
              <a:t>Infection 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CA" dirty="0" smtClean="0"/>
          </a:p>
          <a:p>
            <a:pPr marL="68580" indent="0">
              <a:buNone/>
            </a:pPr>
            <a:r>
              <a:rPr lang="en-CA" b="1" dirty="0"/>
              <a:t>Circulatory Causes</a:t>
            </a:r>
          </a:p>
          <a:p>
            <a:pPr marL="68580" indent="0">
              <a:buNone/>
            </a:pP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69152" y="1828801"/>
            <a:ext cx="3419856" cy="3977639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CA" b="1" dirty="0" smtClean="0"/>
              <a:t>Drugs</a:t>
            </a:r>
            <a:r>
              <a:rPr lang="en-CA" dirty="0" smtClean="0"/>
              <a:t> </a:t>
            </a:r>
            <a:endParaRPr lang="en-CA" dirty="0"/>
          </a:p>
          <a:p>
            <a:pPr marL="68580" indent="0">
              <a:buNone/>
            </a:pPr>
            <a:endParaRPr lang="en-CA" dirty="0"/>
          </a:p>
          <a:p>
            <a:pPr marL="6858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79149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490" y="1027664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Chronic Liver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493" y="1981201"/>
            <a:ext cx="6777317" cy="38514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Slow progression </a:t>
            </a:r>
          </a:p>
          <a:p>
            <a:r>
              <a:rPr lang="en-US" dirty="0" smtClean="0"/>
              <a:t>Irreversible 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Common causes: </a:t>
            </a:r>
          </a:p>
          <a:p>
            <a:pPr marL="68580" indent="0">
              <a:buNone/>
            </a:pPr>
            <a:endParaRPr lang="en-US" dirty="0" smtClean="0"/>
          </a:p>
          <a:p>
            <a:pPr lvl="1"/>
            <a:r>
              <a:rPr lang="en-US" dirty="0"/>
              <a:t>V</a:t>
            </a:r>
            <a:r>
              <a:rPr lang="en-US" dirty="0" smtClean="0"/>
              <a:t>iral hepatitis</a:t>
            </a:r>
          </a:p>
          <a:p>
            <a:pPr lvl="1"/>
            <a:r>
              <a:rPr lang="en-US" dirty="0" smtClean="0"/>
              <a:t>Alcoholism</a:t>
            </a:r>
          </a:p>
          <a:p>
            <a:pPr lvl="1"/>
            <a:r>
              <a:rPr lang="en-US" dirty="0" smtClean="0"/>
              <a:t>Fatty liver disease </a:t>
            </a:r>
          </a:p>
          <a:p>
            <a:pPr lvl="1"/>
            <a:r>
              <a:rPr lang="en-US" dirty="0" smtClean="0"/>
              <a:t>Other - Autoimmune diseases, Wilson’s disease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7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977</Words>
  <Application>Microsoft Office PowerPoint</Application>
  <PresentationFormat>Widescreen</PresentationFormat>
  <Paragraphs>155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Wingdings 2</vt:lpstr>
      <vt:lpstr>Austin</vt:lpstr>
      <vt:lpstr>Care of the Client with Liver Failure –  Week 10</vt:lpstr>
      <vt:lpstr>Learning Outcomes:</vt:lpstr>
      <vt:lpstr>Concepts </vt:lpstr>
      <vt:lpstr>Liver Statistics</vt:lpstr>
      <vt:lpstr>What Does the Liver Do?</vt:lpstr>
      <vt:lpstr>Liver Dysfunction Due To:</vt:lpstr>
      <vt:lpstr>Acute Liver Failure</vt:lpstr>
      <vt:lpstr>Acute Liver Failure – Causes </vt:lpstr>
      <vt:lpstr>Chronic Liver Failure</vt:lpstr>
      <vt:lpstr>Risk Factors</vt:lpstr>
      <vt:lpstr>Comfort Theory - Dr. Katharine Kolcaba </vt:lpstr>
      <vt:lpstr>Types of Comfort</vt:lpstr>
      <vt:lpstr>Comfort</vt:lpstr>
      <vt:lpstr>Spirituality</vt:lpstr>
      <vt:lpstr>Spirituality - CNA</vt:lpstr>
      <vt:lpstr>Spirituality  - Murray &amp; Zentner (1989)</vt:lpstr>
      <vt:lpstr>Cultural Spirituality - Indigenous</vt:lpstr>
      <vt:lpstr>Spiritual Healing</vt:lpstr>
      <vt:lpstr>How do we assess spirituality?</vt:lpstr>
      <vt:lpstr>How do we assess spirituality?</vt:lpstr>
      <vt:lpstr>Hope</vt:lpstr>
      <vt:lpstr>What do you think?</vt:lpstr>
      <vt:lpstr>References</vt:lpstr>
    </vt:vector>
  </TitlesOfParts>
  <Company>Thompson Rivers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 of the Client with Liver Failure –  Week 10</dc:title>
  <dc:creator>Candace Walker</dc:creator>
  <cp:lastModifiedBy>Melba D'Souza</cp:lastModifiedBy>
  <cp:revision>2</cp:revision>
  <dcterms:created xsi:type="dcterms:W3CDTF">2018-03-22T18:42:41Z</dcterms:created>
  <dcterms:modified xsi:type="dcterms:W3CDTF">2018-10-23T17:11:18Z</dcterms:modified>
</cp:coreProperties>
</file>