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2" r:id="rId3"/>
    <p:sldId id="290" r:id="rId4"/>
    <p:sldId id="291" r:id="rId5"/>
    <p:sldId id="268" r:id="rId6"/>
    <p:sldId id="311" r:id="rId7"/>
    <p:sldId id="312" r:id="rId8"/>
    <p:sldId id="309" r:id="rId9"/>
    <p:sldId id="310" r:id="rId10"/>
    <p:sldId id="258" r:id="rId11"/>
    <p:sldId id="313" r:id="rId12"/>
    <p:sldId id="257" r:id="rId13"/>
    <p:sldId id="301" r:id="rId14"/>
    <p:sldId id="302" r:id="rId15"/>
    <p:sldId id="303" r:id="rId16"/>
    <p:sldId id="281" r:id="rId17"/>
    <p:sldId id="270" r:id="rId18"/>
    <p:sldId id="282" r:id="rId19"/>
    <p:sldId id="276" r:id="rId20"/>
    <p:sldId id="307" r:id="rId21"/>
    <p:sldId id="308" r:id="rId22"/>
    <p:sldId id="306" r:id="rId23"/>
    <p:sldId id="286" r:id="rId24"/>
    <p:sldId id="293" r:id="rId25"/>
    <p:sldId id="295" r:id="rId26"/>
    <p:sldId id="294" r:id="rId27"/>
    <p:sldId id="296" r:id="rId28"/>
    <p:sldId id="297" r:id="rId29"/>
    <p:sldId id="298" r:id="rId30"/>
    <p:sldId id="299" r:id="rId31"/>
    <p:sldId id="314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65" autoAdjust="0"/>
  </p:normalViewPr>
  <p:slideViewPr>
    <p:cSldViewPr>
      <p:cViewPr varScale="1">
        <p:scale>
          <a:sx n="97" d="100"/>
          <a:sy n="97" d="100"/>
        </p:scale>
        <p:origin x="20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B2B54-5C28-4943-9225-A1439599AC82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23030-23F8-4541-8DED-6FA9A798DAD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7680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F48AAF-B0D2-4933-9D1B-D2BDF82081F4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ABC6FC-8462-407B-AF25-560709372C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473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345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Bray &amp; Perreault, 2017 UptoDate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214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2627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Do images like this contribute to the stigmatization of obesity?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3771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1625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9301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6102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Reflective activity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Post-amble…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Among health care workers, clear evidence exists for an anti-fat bias, although less than in general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HCW can have strong negative association towards obese persons – body language and expression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Obese people may resist seeking healthcare d/t stigma, lack of mobility, and embarrassment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Receiving healthcare can be physically and emotionally trying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Controllable causes of obesity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Sedentary lifestyle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Poor nutritional habits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Non-controllable causes of obesity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Hypothyroidism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Cushings syndrome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Certain medications – </a:t>
            </a:r>
            <a:r>
              <a:rPr kumimoji="0" lang="en-CA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steroids, </a:t>
            </a: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antidepressants, HTN and seizure meds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MSK diseases (osteoarthritis)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Stigmatization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 is deemed a controllable factor by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Therefore those who are obese are blamed for their conditions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Lazy, gluttonous, etc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Socially constructed values and medicalisation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treatment that ignores the social, economic and environmental factors of the individual falls short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Formulas (ie BMI, etc) perpetuate medicalization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you think of “treatments” for obesity? – bariatric surgery, medications,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Acute vs. long-term goals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Acute illness is not the time to address weight issues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2866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9258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429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677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CA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7622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7774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815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3993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0401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4217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4217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4217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4217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HTN: </a:t>
            </a:r>
            <a:r>
              <a:rPr lang="en-US" dirty="0"/>
              <a:t>(increased circulating blood volume, abnormal vasoconstriction, decreased vascular relaxation, increased cardiac output)</a:t>
            </a:r>
          </a:p>
          <a:p>
            <a:r>
              <a:rPr lang="en-US" dirty="0"/>
              <a:t>Dyspnea:(reduced chest wall compliance, increased work of breathing, decreased total lung capacity, decreased functional residual capacity) </a:t>
            </a:r>
          </a:p>
          <a:p>
            <a:r>
              <a:rPr lang="en-US" dirty="0"/>
              <a:t>Increased triglycerides: Obesity </a:t>
            </a:r>
          </a:p>
          <a:p>
            <a:r>
              <a:rPr lang="en-CA" dirty="0"/>
              <a:t>Hyperinsulinemia: Obesity</a:t>
            </a:r>
          </a:p>
          <a:p>
            <a:r>
              <a:rPr lang="en-CA" dirty="0"/>
              <a:t>Osteoarthritis: </a:t>
            </a:r>
            <a:r>
              <a:rPr lang="en-US" dirty="0"/>
              <a:t>(increased trauma to weigh bearing joints)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4217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Consider behaviour modification and drug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421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CA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7622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4217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1311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286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702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2647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this video to see how the waist is measured appropriately for accurate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609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4820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95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398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510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348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272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274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611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923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975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820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517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94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0ADB59-E9AF-4D86-843C-FBFC148EB6A4}" type="datetimeFigureOut">
              <a:rPr lang="en-CA" smtClean="0"/>
              <a:t>2018-10-23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16F842A2-EA9B-43E7-BA8C-46313F30DE3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817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artandstroke.ca/get-healthy/healthy-weight/healthy-weight-and-waist" TargetMode="External"/><Relationship Id="rId4" Type="http://schemas.openxmlformats.org/officeDocument/2006/relationships/hyperlink" Target="https://www.cdc.gov/obesity/adult/defining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418"/>
            <a:ext cx="8458200" cy="2577542"/>
          </a:xfrm>
        </p:spPr>
        <p:txBody>
          <a:bodyPr>
            <a:normAutofit/>
          </a:bodyPr>
          <a:lstStyle/>
          <a:p>
            <a:r>
              <a:rPr lang="en-CA" sz="4000" b="1" dirty="0"/>
              <a:t>Care of the Bariatric Patient 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				Week 4</a:t>
            </a:r>
            <a:r>
              <a:rPr lang="en-CA" sz="2800" dirty="0"/>
              <a:t/>
            </a:r>
            <a:br>
              <a:rPr lang="en-CA" sz="2800" dirty="0"/>
            </a:b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7010400" cy="3243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119107" y="6165304"/>
            <a:ext cx="4532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By A. Sullivan </a:t>
            </a:r>
            <a:r>
              <a:rPr lang="en-US" sz="1200" dirty="0" smtClean="0"/>
              <a:t> and Candace Walker revised </a:t>
            </a:r>
            <a:r>
              <a:rPr lang="en-US" sz="1200" dirty="0"/>
              <a:t>by </a:t>
            </a:r>
            <a:r>
              <a:rPr lang="en-US" sz="1200" dirty="0" smtClean="0"/>
              <a:t>P. MacNeill winter </a:t>
            </a:r>
            <a:r>
              <a:rPr lang="en-US" sz="1200" dirty="0" smtClean="0"/>
              <a:t>2019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630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Canadian Stats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E3DD8-BC20-43D9-9558-F4825659A46E}"/>
              </a:ext>
            </a:extLst>
          </p:cNvPr>
          <p:cNvSpPr txBox="1"/>
          <p:nvPr/>
        </p:nvSpPr>
        <p:spPr>
          <a:xfrm>
            <a:off x="3059832" y="692696"/>
            <a:ext cx="554461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In 1985: </a:t>
            </a:r>
          </a:p>
          <a:p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dirty="0"/>
              <a:t>Fewer than 10% of Canadians were obese in all 9 provinces</a:t>
            </a:r>
          </a:p>
          <a:p>
            <a:pPr marL="342900" indent="-342900">
              <a:buFontTx/>
              <a:buChar char="-"/>
            </a:pPr>
            <a:endParaRPr lang="en-US" sz="2400" b="1" dirty="0"/>
          </a:p>
          <a:p>
            <a:r>
              <a:rPr lang="en-US" sz="2800" b="1" u="sng" dirty="0"/>
              <a:t>In 1990: </a:t>
            </a:r>
          </a:p>
          <a:p>
            <a:endParaRPr lang="en-US" sz="2800" b="1" u="sng" dirty="0"/>
          </a:p>
          <a:p>
            <a:pPr marL="457200" indent="-457200">
              <a:buFontTx/>
              <a:buChar char="-"/>
            </a:pPr>
            <a:r>
              <a:rPr lang="en-US" sz="2800" dirty="0"/>
              <a:t>Only 3 provinces had fewer than 10% of people who were obese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r>
              <a:rPr lang="en-US" sz="2800" b="1" u="sng" dirty="0"/>
              <a:t>In 1994: </a:t>
            </a:r>
          </a:p>
          <a:p>
            <a:endParaRPr lang="en-US" sz="2800" b="1" u="sng" dirty="0"/>
          </a:p>
          <a:p>
            <a:r>
              <a:rPr lang="en-US" sz="2400" dirty="0"/>
              <a:t>-No provinces had this low of obesity rates</a:t>
            </a:r>
          </a:p>
          <a:p>
            <a:r>
              <a:rPr lang="en-US" sz="2400" dirty="0"/>
              <a:t>- Five provinces had obesity rates 15-19%</a:t>
            </a:r>
          </a:p>
        </p:txBody>
      </p:sp>
    </p:spTree>
    <p:extLst>
      <p:ext uri="{BB962C8B-B14F-4D97-AF65-F5344CB8AC3E}">
        <p14:creationId xmlns:p14="http://schemas.microsoft.com/office/powerpoint/2010/main" val="9570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3030-B8D6-491B-9F44-27391A38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 Canada 2014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A7DFE-2132-4EE5-BABA-E3153680B112}"/>
              </a:ext>
            </a:extLst>
          </p:cNvPr>
          <p:cNvSpPr txBox="1"/>
          <p:nvPr/>
        </p:nvSpPr>
        <p:spPr>
          <a:xfrm>
            <a:off x="3059832" y="908720"/>
            <a:ext cx="5544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Obesity rates Canadian Men: </a:t>
            </a:r>
          </a:p>
          <a:p>
            <a:endParaRPr lang="en-US" sz="2800" b="1" u="sng" dirty="0"/>
          </a:p>
          <a:p>
            <a:r>
              <a:rPr lang="en-US" sz="2800" dirty="0"/>
              <a:t>	21.8%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u="sng" dirty="0"/>
              <a:t>Obesity rates Canadian Women: </a:t>
            </a:r>
          </a:p>
          <a:p>
            <a:endParaRPr lang="en-US" sz="2800" b="1" u="sng" dirty="0"/>
          </a:p>
          <a:p>
            <a:r>
              <a:rPr lang="en-US" sz="2800" dirty="0"/>
              <a:t>	18.7%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10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59832" y="293010"/>
            <a:ext cx="5105400" cy="6319838"/>
            <a:chOff x="2190" y="1400"/>
            <a:chExt cx="2158" cy="2773"/>
          </a:xfrm>
        </p:grpSpPr>
        <p:pic>
          <p:nvPicPr>
            <p:cNvPr id="5" name="Picture 4" descr="Fat for Life - Gen XX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" y="1421"/>
              <a:ext cx="2070" cy="2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flipH="1" flipV="1">
              <a:off x="3355" y="1423"/>
              <a:ext cx="902" cy="858"/>
            </a:xfrm>
            <a:prstGeom prst="rtTriangle">
              <a:avLst/>
            </a:prstGeom>
            <a:solidFill>
              <a:srgbClr val="545472"/>
            </a:solidFill>
            <a:ln w="9525">
              <a:solidFill>
                <a:srgbClr val="54547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54547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422" y="1400"/>
              <a:ext cx="92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Generation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7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XXL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5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752" y="476672"/>
            <a:ext cx="5974994" cy="62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712" y="1064287"/>
            <a:ext cx="6476454" cy="46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1760" y="1124744"/>
            <a:ext cx="6132139" cy="47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/>
              <a:t>Personal Reflection/</a:t>
            </a:r>
            <a:br>
              <a:rPr lang="en-CA" dirty="0"/>
            </a:br>
            <a:r>
              <a:rPr lang="en-CA" dirty="0"/>
              <a:t>Article Dialogue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56" y="4766605"/>
            <a:ext cx="1525395" cy="1916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AB19A-7288-4D99-BB9C-CE6E085DCFF8}"/>
              </a:ext>
            </a:extLst>
          </p:cNvPr>
          <p:cNvSpPr txBox="1"/>
          <p:nvPr/>
        </p:nvSpPr>
        <p:spPr>
          <a:xfrm>
            <a:off x="2843808" y="667009"/>
            <a:ext cx="59046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/>
              <a:t>When hearing the term “obese” or</a:t>
            </a:r>
          </a:p>
          <a:p>
            <a:r>
              <a:rPr lang="en-US" sz="2400" dirty="0"/>
              <a:t> “bariatric,” what images/stereotypes come to mind?</a:t>
            </a:r>
          </a:p>
          <a:p>
            <a:endParaRPr lang="en-US" sz="2400" dirty="0"/>
          </a:p>
          <a:p>
            <a:pPr marL="457200" indent="-457200">
              <a:buAutoNum type="arabicParenR" startAt="2"/>
            </a:pPr>
            <a:r>
              <a:rPr lang="en-US" sz="2400" dirty="0"/>
              <a:t>How does the health care system</a:t>
            </a:r>
          </a:p>
          <a:p>
            <a:r>
              <a:rPr lang="en-US" sz="2400" dirty="0"/>
              <a:t>stigmatize obese and bariatric clients?</a:t>
            </a:r>
          </a:p>
          <a:p>
            <a:endParaRPr lang="en-US" sz="2400" dirty="0"/>
          </a:p>
          <a:p>
            <a:pPr marL="457200" indent="-457200">
              <a:buAutoNum type="arabicParenR" startAt="3"/>
            </a:pPr>
            <a:r>
              <a:rPr lang="en-US" sz="2400" dirty="0"/>
              <a:t>How might obese and bariatric clients   </a:t>
            </a:r>
          </a:p>
          <a:p>
            <a:r>
              <a:rPr lang="en-US" sz="2400" dirty="0"/>
              <a:t>respond to being stigmatized?</a:t>
            </a:r>
          </a:p>
          <a:p>
            <a:endParaRPr lang="en-US" sz="2400" dirty="0"/>
          </a:p>
          <a:p>
            <a:r>
              <a:rPr lang="en-US" sz="2400" dirty="0"/>
              <a:t>4) Do obese patients have an increased risk for a mental health diagnoses?</a:t>
            </a:r>
          </a:p>
          <a:p>
            <a:endParaRPr lang="en-US" sz="2400" dirty="0"/>
          </a:p>
          <a:p>
            <a:r>
              <a:rPr lang="en-US" sz="2400" dirty="0"/>
              <a:t>5) What can be done to change</a:t>
            </a:r>
          </a:p>
          <a:p>
            <a:r>
              <a:rPr lang="en-US" sz="2400" dirty="0"/>
              <a:t> the mind set towards obese</a:t>
            </a:r>
          </a:p>
          <a:p>
            <a:r>
              <a:rPr lang="en-US" sz="2400" dirty="0"/>
              <a:t> patients?</a:t>
            </a:r>
          </a:p>
        </p:txBody>
      </p:sp>
    </p:spTree>
    <p:extLst>
      <p:ext uri="{BB962C8B-B14F-4D97-AF65-F5344CB8AC3E}">
        <p14:creationId xmlns:p14="http://schemas.microsoft.com/office/powerpoint/2010/main" val="37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Factors Contributing to Obesity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816" y="5157192"/>
            <a:ext cx="3744416" cy="1521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EADDDB-298E-4F77-86E3-C0D14D6EC2D4}"/>
              </a:ext>
            </a:extLst>
          </p:cNvPr>
          <p:cNvSpPr txBox="1"/>
          <p:nvPr/>
        </p:nvSpPr>
        <p:spPr>
          <a:xfrm>
            <a:off x="2771800" y="764704"/>
            <a:ext cx="590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Lifestyle</a:t>
            </a:r>
          </a:p>
          <a:p>
            <a:r>
              <a:rPr lang="en-US" sz="2400" dirty="0"/>
              <a:t>Poor diet, meal skipping, snacking, alcohol, inactivity</a:t>
            </a:r>
          </a:p>
          <a:p>
            <a:endParaRPr lang="en-US" sz="2400" dirty="0"/>
          </a:p>
          <a:p>
            <a:r>
              <a:rPr lang="en-US" sz="2400" b="1" u="sng" dirty="0"/>
              <a:t>Psychosocial </a:t>
            </a:r>
          </a:p>
          <a:p>
            <a:r>
              <a:rPr lang="en-US" sz="2400" dirty="0"/>
              <a:t>Depression, anxiety, stress, binge eating, boredom, social events, income </a:t>
            </a:r>
          </a:p>
          <a:p>
            <a:endParaRPr lang="en-US" sz="2400" dirty="0"/>
          </a:p>
          <a:p>
            <a:r>
              <a:rPr lang="en-US" sz="2400" b="1" u="sng" dirty="0"/>
              <a:t>Biomedical </a:t>
            </a:r>
          </a:p>
          <a:p>
            <a:r>
              <a:rPr lang="en-US" sz="2400" dirty="0"/>
              <a:t>Genetics, metabolism, medications, mobility issues, environmental toxins</a:t>
            </a:r>
          </a:p>
        </p:txBody>
      </p:sp>
    </p:spTree>
    <p:extLst>
      <p:ext uri="{BB962C8B-B14F-4D97-AF65-F5344CB8AC3E}">
        <p14:creationId xmlns:p14="http://schemas.microsoft.com/office/powerpoint/2010/main" val="8742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Hormones in Obesity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930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6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/>
              <a:t>Nursing Care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C2D75-8CA1-49EB-835B-8C64B2A7A552}"/>
              </a:ext>
            </a:extLst>
          </p:cNvPr>
          <p:cNvSpPr txBox="1"/>
          <p:nvPr/>
        </p:nvSpPr>
        <p:spPr>
          <a:xfrm>
            <a:off x="2699792" y="-32718"/>
            <a:ext cx="590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-Safety of the client and staff</a:t>
            </a:r>
          </a:p>
          <a:p>
            <a:endParaRPr lang="en-US" sz="2400" dirty="0"/>
          </a:p>
          <a:p>
            <a:r>
              <a:rPr lang="en-US" sz="2400" dirty="0"/>
              <a:t>-Specialized equipment</a:t>
            </a:r>
          </a:p>
          <a:p>
            <a:endParaRPr lang="en-US" sz="2400" dirty="0"/>
          </a:p>
          <a:p>
            <a:r>
              <a:rPr lang="en-US" sz="2400" dirty="0"/>
              <a:t>-Consider private room</a:t>
            </a:r>
          </a:p>
          <a:p>
            <a:endParaRPr lang="en-US" sz="2400" dirty="0"/>
          </a:p>
          <a:p>
            <a:r>
              <a:rPr lang="en-US" sz="2400" dirty="0"/>
              <a:t>-Diagnostics</a:t>
            </a:r>
          </a:p>
          <a:p>
            <a:endParaRPr lang="en-US" sz="2400" dirty="0"/>
          </a:p>
          <a:p>
            <a:r>
              <a:rPr lang="en-US" sz="2400" dirty="0"/>
              <a:t>-Nutritional screening</a:t>
            </a:r>
          </a:p>
        </p:txBody>
      </p:sp>
    </p:spTree>
    <p:extLst>
      <p:ext uri="{BB962C8B-B14F-4D97-AF65-F5344CB8AC3E}">
        <p14:creationId xmlns:p14="http://schemas.microsoft.com/office/powerpoint/2010/main" val="14450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Concepts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395528"/>
            <a:ext cx="3230488" cy="2485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E150C2-4991-40D9-8928-0817452A38ED}"/>
              </a:ext>
            </a:extLst>
          </p:cNvPr>
          <p:cNvSpPr txBox="1"/>
          <p:nvPr/>
        </p:nvSpPr>
        <p:spPr>
          <a:xfrm>
            <a:off x="2627784" y="1700808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- Stigma in health care</a:t>
            </a:r>
          </a:p>
          <a:p>
            <a:r>
              <a:rPr lang="en-US" sz="2800" i="1" dirty="0"/>
              <a:t>- Guilt </a:t>
            </a:r>
          </a:p>
          <a:p>
            <a:r>
              <a:rPr lang="en-US" sz="2800" i="1" dirty="0"/>
              <a:t>- Shame</a:t>
            </a:r>
          </a:p>
          <a:p>
            <a:r>
              <a:rPr lang="en-US" sz="2800" i="1" dirty="0"/>
              <a:t>- Stress</a:t>
            </a:r>
          </a:p>
          <a:p>
            <a:r>
              <a:rPr lang="en-US" sz="2800" i="1" dirty="0"/>
              <a:t>- Spirituality</a:t>
            </a:r>
          </a:p>
          <a:p>
            <a:r>
              <a:rPr lang="en-US" sz="2800" i="1" dirty="0"/>
              <a:t>- Caring</a:t>
            </a:r>
          </a:p>
        </p:txBody>
      </p:sp>
    </p:spTree>
    <p:extLst>
      <p:ext uri="{BB962C8B-B14F-4D97-AF65-F5344CB8AC3E}">
        <p14:creationId xmlns:p14="http://schemas.microsoft.com/office/powerpoint/2010/main" val="18814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Skin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8640"/>
            <a:ext cx="2133600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983938"/>
            <a:ext cx="2888349" cy="1640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79613F-0C60-4941-B97F-C915D64D5D7C}"/>
              </a:ext>
            </a:extLst>
          </p:cNvPr>
          <p:cNvSpPr txBox="1"/>
          <p:nvPr/>
        </p:nvSpPr>
        <p:spPr>
          <a:xfrm>
            <a:off x="3059832" y="692696"/>
            <a:ext cx="5760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Numerous factors increase the risk of skin breakdown</a:t>
            </a:r>
          </a:p>
          <a:p>
            <a:r>
              <a:rPr lang="en-US" sz="2400" dirty="0"/>
              <a:t>	↓Thermoregulation</a:t>
            </a:r>
          </a:p>
          <a:p>
            <a:r>
              <a:rPr lang="en-US" sz="2400" dirty="0"/>
              <a:t>	Skin folds</a:t>
            </a:r>
          </a:p>
          <a:p>
            <a:r>
              <a:rPr lang="en-US" sz="2400" dirty="0"/>
              <a:t>	Self-care deficits</a:t>
            </a:r>
          </a:p>
          <a:p>
            <a:endParaRPr lang="en-US" sz="2400" dirty="0"/>
          </a:p>
          <a:p>
            <a:r>
              <a:rPr lang="en-US" sz="2400" b="1" u="sng" dirty="0"/>
              <a:t>Surgical Wounds</a:t>
            </a:r>
          </a:p>
          <a:p>
            <a:r>
              <a:rPr lang="en-US" sz="2400" dirty="0"/>
              <a:t>	Decreased wound healing</a:t>
            </a:r>
          </a:p>
          <a:p>
            <a:r>
              <a:rPr lang="en-US" sz="2400" dirty="0"/>
              <a:t>	Infections</a:t>
            </a:r>
          </a:p>
          <a:p>
            <a:r>
              <a:rPr lang="en-US" sz="2400" dirty="0"/>
              <a:t>	Dehiscence</a:t>
            </a:r>
          </a:p>
          <a:p>
            <a:r>
              <a:rPr lang="en-US" sz="2400" b="1" u="sng" dirty="0"/>
              <a:t>Interventions</a:t>
            </a:r>
          </a:p>
          <a:p>
            <a:r>
              <a:rPr lang="en-US" sz="2400" dirty="0"/>
              <a:t>	Assess skin frequently</a:t>
            </a:r>
          </a:p>
          <a:p>
            <a:r>
              <a:rPr lang="en-US" sz="2400" dirty="0"/>
              <a:t>I	If possible, do not use tape</a:t>
            </a:r>
          </a:p>
          <a:p>
            <a:r>
              <a:rPr lang="en-US" sz="2400" dirty="0"/>
              <a:t>	Wound care specialist consult</a:t>
            </a:r>
          </a:p>
        </p:txBody>
      </p:sp>
    </p:spTree>
    <p:extLst>
      <p:ext uri="{BB962C8B-B14F-4D97-AF65-F5344CB8AC3E}">
        <p14:creationId xmlns:p14="http://schemas.microsoft.com/office/powerpoint/2010/main" val="13010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/>
              <a:t>Incontinence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22FF9-98B7-4671-BFB2-343E3E1AA39A}"/>
              </a:ext>
            </a:extLst>
          </p:cNvPr>
          <p:cNvSpPr txBox="1"/>
          <p:nvPr/>
        </p:nvSpPr>
        <p:spPr>
          <a:xfrm>
            <a:off x="2771800" y="487025"/>
            <a:ext cx="57606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Challenges:</a:t>
            </a:r>
          </a:p>
          <a:p>
            <a:endParaRPr lang="en-US" sz="2400" dirty="0"/>
          </a:p>
          <a:p>
            <a:r>
              <a:rPr lang="en-US" sz="2400" dirty="0"/>
              <a:t>-Increased pressure from abdomen can result in bladder and/or bowel incontinence</a:t>
            </a:r>
          </a:p>
          <a:p>
            <a:endParaRPr lang="en-US" sz="2400" dirty="0"/>
          </a:p>
          <a:p>
            <a:r>
              <a:rPr lang="en-US" sz="2400" dirty="0"/>
              <a:t>-Difficult to cleanse</a:t>
            </a:r>
          </a:p>
          <a:p>
            <a:endParaRPr lang="en-US" sz="2400" dirty="0"/>
          </a:p>
          <a:p>
            <a:r>
              <a:rPr lang="en-US" sz="2400" dirty="0"/>
              <a:t>-Self-care deficits</a:t>
            </a:r>
          </a:p>
          <a:p>
            <a:endParaRPr lang="en-US" sz="2400" dirty="0"/>
          </a:p>
          <a:p>
            <a:r>
              <a:rPr lang="en-US" sz="2400" b="1" u="sng" dirty="0"/>
              <a:t>Interventions:</a:t>
            </a:r>
          </a:p>
          <a:p>
            <a:endParaRPr lang="en-US" sz="2400" b="1" u="sng" dirty="0"/>
          </a:p>
          <a:p>
            <a:r>
              <a:rPr lang="en-US" sz="2400" dirty="0"/>
              <a:t>-Timely response to patient requests</a:t>
            </a:r>
          </a:p>
          <a:p>
            <a:endParaRPr lang="en-US" sz="2400" dirty="0"/>
          </a:p>
          <a:p>
            <a:r>
              <a:rPr lang="en-US" sz="2400" dirty="0"/>
              <a:t>-Routine toileting</a:t>
            </a:r>
          </a:p>
          <a:p>
            <a:endParaRPr lang="en-US" sz="2400" dirty="0"/>
          </a:p>
          <a:p>
            <a:r>
              <a:rPr lang="en-US" sz="2400" dirty="0"/>
              <a:t>- Frequent checking for moisture and changing as required</a:t>
            </a:r>
          </a:p>
        </p:txBody>
      </p:sp>
    </p:spTree>
    <p:extLst>
      <p:ext uri="{BB962C8B-B14F-4D97-AF65-F5344CB8AC3E}">
        <p14:creationId xmlns:p14="http://schemas.microsoft.com/office/powerpoint/2010/main" val="22871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Respiratory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509120"/>
            <a:ext cx="2862064" cy="1896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9679B-41E8-4489-90C4-171D2C859819}"/>
              </a:ext>
            </a:extLst>
          </p:cNvPr>
          <p:cNvSpPr txBox="1"/>
          <p:nvPr/>
        </p:nvSpPr>
        <p:spPr>
          <a:xfrm>
            <a:off x="2915816" y="620688"/>
            <a:ext cx="59046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Obesity can be connected with: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Obesity-related atelectasis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Obesity Hypoventilation Syndrome (OHS)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Obstructive Sleep Apnea (OSA)</a:t>
            </a:r>
          </a:p>
          <a:p>
            <a:r>
              <a:rPr lang="en-US" sz="2400" b="1" dirty="0"/>
              <a:t>Can also experience: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Reduced chest wall compliance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Increased work of breathing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Decreased total lung capacity</a:t>
            </a:r>
          </a:p>
        </p:txBody>
      </p:sp>
    </p:spTree>
    <p:extLst>
      <p:ext uri="{BB962C8B-B14F-4D97-AF65-F5344CB8AC3E}">
        <p14:creationId xmlns:p14="http://schemas.microsoft.com/office/powerpoint/2010/main" val="18525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/>
              <a:t>Pharmokinetics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2693268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F78865-D112-4B19-9149-4C4303EF0C56}"/>
              </a:ext>
            </a:extLst>
          </p:cNvPr>
          <p:cNvSpPr txBox="1"/>
          <p:nvPr/>
        </p:nvSpPr>
        <p:spPr>
          <a:xfrm>
            <a:off x="2843808" y="836712"/>
            <a:ext cx="61105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Minimal data for most medications</a:t>
            </a:r>
          </a:p>
          <a:p>
            <a:r>
              <a:rPr lang="en-US" sz="2400" b="1" dirty="0"/>
              <a:t>Treatment based on clinical outcomes</a:t>
            </a:r>
          </a:p>
          <a:p>
            <a:endParaRPr lang="en-US" sz="2400" dirty="0"/>
          </a:p>
          <a:p>
            <a:r>
              <a:rPr lang="en-US" sz="2400" u="sng" dirty="0"/>
              <a:t>Nursing considerations:</a:t>
            </a:r>
          </a:p>
          <a:p>
            <a:endParaRPr lang="en-US" sz="2400" u="sng" dirty="0"/>
          </a:p>
          <a:p>
            <a:r>
              <a:rPr lang="en-US" sz="2400" dirty="0"/>
              <a:t>	Report effectiveness</a:t>
            </a:r>
          </a:p>
          <a:p>
            <a:r>
              <a:rPr lang="en-US" sz="2400" dirty="0"/>
              <a:t>	Inform of body weight to other HCP’s</a:t>
            </a:r>
          </a:p>
          <a:p>
            <a:r>
              <a:rPr lang="en-US" sz="2400" dirty="0"/>
              <a:t>	Needle length for injections</a:t>
            </a:r>
          </a:p>
        </p:txBody>
      </p:sp>
    </p:spTree>
    <p:extLst>
      <p:ext uri="{BB962C8B-B14F-4D97-AF65-F5344CB8AC3E}">
        <p14:creationId xmlns:p14="http://schemas.microsoft.com/office/powerpoint/2010/main" val="40100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Case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6" y="3861048"/>
            <a:ext cx="1956757" cy="273630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40A30-CFBE-44B4-A1DE-8BFEDFB2E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Mrs. Stella Roman is a 60-year-old Caucasian woman</a:t>
            </a:r>
          </a:p>
          <a:p>
            <a:pPr marL="0" indent="0">
              <a:buNone/>
            </a:pPr>
            <a:r>
              <a:rPr lang="en-US" sz="2400" b="1" dirty="0"/>
              <a:t>Subjective Data:</a:t>
            </a:r>
          </a:p>
          <a:p>
            <a:r>
              <a:rPr lang="en-US" sz="2400" dirty="0"/>
              <a:t>Reports gradual weight gain during past 40 years</a:t>
            </a:r>
          </a:p>
          <a:p>
            <a:r>
              <a:rPr lang="en-US" sz="2400" dirty="0"/>
              <a:t>Spends most of her free time watching television</a:t>
            </a:r>
          </a:p>
          <a:p>
            <a:r>
              <a:rPr lang="en-US" sz="2400" dirty="0"/>
              <a:t>Reports health problems related to type 2 diabetes mellitus, shortness of breath, hypertension, chest pressure, and osteoarthritis</a:t>
            </a:r>
          </a:p>
          <a:p>
            <a:r>
              <a:rPr lang="en-US" sz="2400" dirty="0"/>
              <a:t>Underwent knee replacement surgery at age 56 for osteoarthritis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574E17-0EB0-4860-B46E-53CF8CD85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Objective Data</a:t>
            </a:r>
          </a:p>
          <a:p>
            <a:r>
              <a:rPr lang="en-US" sz="2400" dirty="0"/>
              <a:t>Physical Examination</a:t>
            </a:r>
          </a:p>
          <a:p>
            <a:r>
              <a:rPr lang="en-US" sz="2400" dirty="0"/>
              <a:t>Height: 162.5 cm (5'4”); weight: 95 kg (210 lb)</a:t>
            </a:r>
          </a:p>
          <a:p>
            <a:r>
              <a:rPr lang="en-US" sz="2400" dirty="0"/>
              <a:t>Has obese, non-tender, soft abdomen</a:t>
            </a:r>
          </a:p>
          <a:p>
            <a:r>
              <a:rPr lang="en-US" sz="2400" dirty="0"/>
              <a:t>Blood pressure: 160/100 mm Hg</a:t>
            </a:r>
          </a:p>
          <a:p>
            <a:endParaRPr lang="en-US" sz="2400" dirty="0"/>
          </a:p>
          <a:p>
            <a:r>
              <a:rPr lang="en-US" sz="2400" dirty="0"/>
              <a:t>Laboratory Results</a:t>
            </a:r>
          </a:p>
          <a:p>
            <a:r>
              <a:rPr lang="en-US" sz="2400" dirty="0"/>
              <a:t>Fasting blood glucose level: 13.9 mmol/L</a:t>
            </a:r>
          </a:p>
          <a:p>
            <a:r>
              <a:rPr lang="en-US" sz="2400" dirty="0"/>
              <a:t>Total cholesterol level: 5.3 mmol/L</a:t>
            </a:r>
          </a:p>
          <a:p>
            <a:r>
              <a:rPr lang="en-US" sz="2400" dirty="0"/>
              <a:t>Triglyceride level: 3.36 mmol/L</a:t>
            </a:r>
          </a:p>
          <a:p>
            <a:r>
              <a:rPr lang="en-US" sz="2400" dirty="0"/>
              <a:t>HDL cholesterol level: 0.8 mmol/L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/>
              <a:t>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381911-A7EF-4139-8689-A7520E1AC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Discussion Questions</a:t>
            </a:r>
          </a:p>
          <a:p>
            <a:r>
              <a:rPr lang="en-US" sz="2400" dirty="0"/>
              <a:t>What are Mrs. Roman's risk factors for obesity?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200" dirty="0"/>
              <a:t>Inactivity</a:t>
            </a:r>
          </a:p>
          <a:p>
            <a:pPr lvl="1"/>
            <a:r>
              <a:rPr lang="en-US" sz="2200" dirty="0"/>
              <a:t>Diabetes</a:t>
            </a:r>
          </a:p>
          <a:p>
            <a:pPr lvl="1"/>
            <a:r>
              <a:rPr lang="en-US" sz="2200" dirty="0"/>
              <a:t>Osteoarthritis</a:t>
            </a:r>
          </a:p>
          <a:p>
            <a:pPr lvl="1"/>
            <a:r>
              <a:rPr lang="en-US" sz="2200" dirty="0"/>
              <a:t>High cholesterol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8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CB49D-D0F5-4AB4-8E5F-48E9FF887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Discussion Questions</a:t>
            </a:r>
          </a:p>
          <a:p>
            <a:r>
              <a:rPr lang="en-US" sz="2400" dirty="0"/>
              <a:t>What is her estimated BMI?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200" dirty="0"/>
              <a:t>BMI is a person’s weight divided by the square of his or her height</a:t>
            </a:r>
          </a:p>
          <a:p>
            <a:pPr lvl="1"/>
            <a:r>
              <a:rPr lang="en-US" sz="2200" dirty="0"/>
              <a:t>36kg/m²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90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FC7F4F-370D-4F37-B9B2-AED0B1A64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-243408"/>
            <a:ext cx="5486400" cy="7605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Discussion Questions</a:t>
            </a:r>
          </a:p>
          <a:p>
            <a:r>
              <a:rPr lang="en-US" sz="2400" dirty="0"/>
              <a:t>Of the possible complications of obesity, which ones does Mrs. Roman have? Why did she develop them?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200" dirty="0"/>
              <a:t>Hypertension</a:t>
            </a:r>
          </a:p>
          <a:p>
            <a:pPr marL="50292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 Dyspnea</a:t>
            </a:r>
          </a:p>
          <a:p>
            <a:pPr marL="50292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Increased triglycerides, decreased HDLs </a:t>
            </a:r>
          </a:p>
          <a:p>
            <a:pPr marL="50292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Hyperinsulinemia/insulin resistance</a:t>
            </a:r>
          </a:p>
          <a:p>
            <a:pPr marL="50292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 Osteoarthritis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52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Case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92CBF-D6B3-4097-9903-2B2F5AD7FDF4}"/>
              </a:ext>
            </a:extLst>
          </p:cNvPr>
          <p:cNvSpPr txBox="1"/>
          <p:nvPr/>
        </p:nvSpPr>
        <p:spPr>
          <a:xfrm>
            <a:off x="2771800" y="764704"/>
            <a:ext cx="6182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Discussion Questions</a:t>
            </a:r>
          </a:p>
          <a:p>
            <a:endParaRPr lang="en-US" sz="2400" b="1" u="sng" dirty="0"/>
          </a:p>
          <a:p>
            <a:r>
              <a:rPr lang="en-US" sz="2400" dirty="0"/>
              <a:t>Priority Decision: How would the nurse assist Mrs. Roman in designing a successful program for weight loss and weight management?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Successful weight loss (short term energy deficit; 1-2lbs/wk)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Successful weight control (long term behaviour changes)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Dietary intake (food journal)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Physical activity (30-60mins/day)</a:t>
            </a:r>
          </a:p>
        </p:txBody>
      </p:sp>
    </p:spTree>
    <p:extLst>
      <p:ext uri="{BB962C8B-B14F-4D97-AF65-F5344CB8AC3E}">
        <p14:creationId xmlns:p14="http://schemas.microsoft.com/office/powerpoint/2010/main" val="393080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Learning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452EC-BCD8-4DFF-B006-133CDDBA1F93}"/>
              </a:ext>
            </a:extLst>
          </p:cNvPr>
          <p:cNvSpPr txBox="1"/>
          <p:nvPr/>
        </p:nvSpPr>
        <p:spPr>
          <a:xfrm>
            <a:off x="2699792" y="836712"/>
            <a:ext cx="60486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learner will be able to:</a:t>
            </a:r>
          </a:p>
          <a:p>
            <a:endParaRPr lang="en-US" sz="2400" dirty="0"/>
          </a:p>
          <a:p>
            <a:r>
              <a:rPr lang="en-US" sz="2400" dirty="0"/>
              <a:t>-Examine their own beliefs around obesity</a:t>
            </a:r>
          </a:p>
          <a:p>
            <a:endParaRPr lang="en-US" sz="2400" dirty="0"/>
          </a:p>
          <a:p>
            <a:r>
              <a:rPr lang="en-US" sz="2400" dirty="0"/>
              <a:t>-Describe the health challenges that bariatric clients may experience</a:t>
            </a:r>
          </a:p>
          <a:p>
            <a:endParaRPr lang="en-US" sz="2400" dirty="0"/>
          </a:p>
          <a:p>
            <a:r>
              <a:rPr lang="en-US" sz="2400" dirty="0"/>
              <a:t>-Describe specific challenges associated with the care of the bariatric client</a:t>
            </a:r>
          </a:p>
          <a:p>
            <a:endParaRPr lang="en-US" sz="2400" dirty="0"/>
          </a:p>
          <a:p>
            <a:r>
              <a:rPr lang="en-US" sz="2400" dirty="0"/>
              <a:t>-Discuss nursing interventions and strategies to decrease the challenges associated with nursing care</a:t>
            </a:r>
          </a:p>
        </p:txBody>
      </p:sp>
    </p:spTree>
    <p:extLst>
      <p:ext uri="{BB962C8B-B14F-4D97-AF65-F5344CB8AC3E}">
        <p14:creationId xmlns:p14="http://schemas.microsoft.com/office/powerpoint/2010/main" val="41873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Case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3F627-DC2A-451F-B8F7-4254F6A44121}"/>
              </a:ext>
            </a:extLst>
          </p:cNvPr>
          <p:cNvSpPr txBox="1"/>
          <p:nvPr/>
        </p:nvSpPr>
        <p:spPr>
          <a:xfrm>
            <a:off x="2771800" y="764704"/>
            <a:ext cx="56886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Discussion Questions</a:t>
            </a:r>
          </a:p>
          <a:p>
            <a:endParaRPr lang="en-US" sz="2400" b="1" u="sng" dirty="0"/>
          </a:p>
          <a:p>
            <a:r>
              <a:rPr lang="en-US" sz="2400" dirty="0"/>
              <a:t>Priority Decision: On the basis of the assessment data presented, what are the priority nursing diagnoses? Are there any collaborative problems?</a:t>
            </a:r>
          </a:p>
          <a:p>
            <a:r>
              <a:rPr lang="en-US" sz="2400" dirty="0"/>
              <a:t>	</a:t>
            </a:r>
          </a:p>
          <a:p>
            <a:pPr lvl="1"/>
            <a:r>
              <a:rPr lang="en-US" sz="2400" dirty="0"/>
              <a:t>Ineffective breathing pattern</a:t>
            </a:r>
          </a:p>
          <a:p>
            <a:pPr lvl="1"/>
            <a:r>
              <a:rPr lang="en-US" sz="2400" dirty="0"/>
              <a:t>Sedentary lifestyle</a:t>
            </a:r>
          </a:p>
          <a:p>
            <a:pPr lvl="1"/>
            <a:r>
              <a:rPr lang="en-US" sz="2400" dirty="0"/>
              <a:t>Imbalanced nutrition: more than body requirements </a:t>
            </a:r>
          </a:p>
          <a:p>
            <a:pPr lvl="1"/>
            <a:r>
              <a:rPr lang="en-US" sz="2400" dirty="0"/>
              <a:t>Collaborative problems: </a:t>
            </a:r>
          </a:p>
          <a:p>
            <a:pPr lvl="1"/>
            <a:r>
              <a:rPr lang="en-US" sz="2400" dirty="0"/>
              <a:t>Hypertension</a:t>
            </a:r>
          </a:p>
          <a:p>
            <a:pPr lvl="1"/>
            <a:r>
              <a:rPr lang="en-US" sz="2400" dirty="0"/>
              <a:t>Osteoarthritis</a:t>
            </a:r>
          </a:p>
          <a:p>
            <a:pPr lvl="1"/>
            <a:r>
              <a:rPr lang="en-US" sz="2400" dirty="0"/>
              <a:t>Diabetes mellitus</a:t>
            </a:r>
          </a:p>
          <a:p>
            <a:pPr lvl="1"/>
            <a:r>
              <a:rPr lang="en-US" sz="2400" dirty="0"/>
              <a:t>Hypercholesterolemia</a:t>
            </a:r>
          </a:p>
        </p:txBody>
      </p:sp>
    </p:spTree>
    <p:extLst>
      <p:ext uri="{BB962C8B-B14F-4D97-AF65-F5344CB8AC3E}">
        <p14:creationId xmlns:p14="http://schemas.microsoft.com/office/powerpoint/2010/main" val="2944652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Bray, G.A., &amp; </a:t>
            </a:r>
            <a:r>
              <a:rPr lang="en-GB" dirty="0" err="1"/>
              <a:t>Perreault</a:t>
            </a:r>
            <a:r>
              <a:rPr lang="en-GB" dirty="0"/>
              <a:t>, L. (2017). Obesity in adults: Overview of management. In F. Pi-</a:t>
            </a:r>
            <a:r>
              <a:rPr lang="en-GB" dirty="0" err="1"/>
              <a:t>Sunyear</a:t>
            </a:r>
            <a:r>
              <a:rPr lang="en-GB" dirty="0"/>
              <a:t> &amp; T. </a:t>
            </a:r>
            <a:r>
              <a:rPr lang="en-GB" dirty="0" err="1"/>
              <a:t>Lipman</a:t>
            </a:r>
            <a:r>
              <a:rPr lang="en-GB" dirty="0"/>
              <a:t> (Eds.), </a:t>
            </a:r>
            <a:r>
              <a:rPr lang="en-CA" dirty="0" err="1"/>
              <a:t>UptoDate</a:t>
            </a:r>
            <a:r>
              <a:rPr lang="en-CA" dirty="0"/>
              <a:t>. Waltham, Mass: </a:t>
            </a:r>
            <a:r>
              <a:rPr lang="en-CA" dirty="0" err="1"/>
              <a:t>UptoDate</a:t>
            </a:r>
            <a:r>
              <a:rPr lang="en-CA" dirty="0"/>
              <a:t>. Retrieved from </a:t>
            </a:r>
            <a:r>
              <a:rPr lang="en-CA" u="sng" dirty="0">
                <a:hlinkClick r:id="rId3"/>
              </a:rPr>
              <a:t>www.uptodate.com</a:t>
            </a:r>
            <a:r>
              <a:rPr lang="en-CA" dirty="0"/>
              <a:t>.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Centre for Disease Control and Prevention. (2016). Defining adult </a:t>
            </a:r>
            <a:r>
              <a:rPr lang="en-CA" dirty="0" err="1"/>
              <a:t>overweigth</a:t>
            </a:r>
            <a:r>
              <a:rPr lang="en-CA" dirty="0"/>
              <a:t> and obesity. Retrieved from </a:t>
            </a:r>
            <a:r>
              <a:rPr lang="en-CA" u="sng" dirty="0">
                <a:hlinkClick r:id="rId4"/>
              </a:rPr>
              <a:t>https://www.cdc.gov/obesity/adult/defining.html</a:t>
            </a:r>
            <a:endParaRPr lang="en-CA" dirty="0"/>
          </a:p>
          <a:p>
            <a:r>
              <a:rPr lang="en-CA" dirty="0"/>
              <a:t> </a:t>
            </a:r>
          </a:p>
          <a:p>
            <a:r>
              <a:rPr lang="en-CA" dirty="0"/>
              <a:t>Heart and Stroke Foundation. (2017). Healthy weight and waist. Retrieved from </a:t>
            </a:r>
            <a:r>
              <a:rPr lang="en-CA" u="sng" dirty="0">
                <a:hlinkClick r:id="rId5"/>
              </a:rPr>
              <a:t>http://www.heartandstroke.ca/get-healthy/healthy-weight/healthy-weight-and-waist</a:t>
            </a:r>
            <a:endParaRPr lang="en-CA" dirty="0"/>
          </a:p>
          <a:p>
            <a:r>
              <a:rPr lang="en-CA" dirty="0"/>
              <a:t> </a:t>
            </a:r>
          </a:p>
          <a:p>
            <a:r>
              <a:rPr lang="en-CA" dirty="0"/>
              <a:t>Lewis, S. M., Dirksen, S.R., </a:t>
            </a:r>
            <a:r>
              <a:rPr lang="en-CA" dirty="0" err="1"/>
              <a:t>Heitkemper</a:t>
            </a:r>
            <a:r>
              <a:rPr lang="en-CA" dirty="0"/>
              <a:t>, M. M., Bucher, L. &amp; Camera, I.M. (eds.). (2014). </a:t>
            </a:r>
            <a:r>
              <a:rPr lang="en-CA" i="1" dirty="0"/>
              <a:t>Medical-surgical nursing in Canada: 	Assessment and management of clinical problems </a:t>
            </a:r>
            <a:r>
              <a:rPr lang="en-CA" dirty="0"/>
              <a:t>(3rd Ed.). Toronto, ON: Elsevier.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World Health </a:t>
            </a:r>
            <a:r>
              <a:rPr lang="en-CA" dirty="0" err="1"/>
              <a:t>Organiztion</a:t>
            </a:r>
            <a:r>
              <a:rPr lang="en-CA" dirty="0"/>
              <a:t>. (2010). WHO growth standards are recommended for use in the U.S. for infants and children 0-2 years of age. Retrieved from https://</a:t>
            </a:r>
            <a:r>
              <a:rPr lang="en-CA" dirty="0" err="1"/>
              <a:t>www.cdc.gov</a:t>
            </a:r>
            <a:r>
              <a:rPr lang="en-CA" dirty="0"/>
              <a:t>/</a:t>
            </a:r>
            <a:r>
              <a:rPr lang="en-CA" dirty="0" err="1"/>
              <a:t>growthcharts</a:t>
            </a:r>
            <a:r>
              <a:rPr lang="en-CA" dirty="0"/>
              <a:t>/</a:t>
            </a:r>
            <a:r>
              <a:rPr lang="en-CA" dirty="0" err="1"/>
              <a:t>who_charts.htm</a:t>
            </a:r>
            <a:r>
              <a:rPr lang="en-CA" dirty="0"/>
              <a:t>.</a:t>
            </a:r>
          </a:p>
          <a:p>
            <a:r>
              <a:rPr lang="en-CA" dirty="0"/>
              <a:t> </a:t>
            </a:r>
          </a:p>
          <a:p>
            <a:r>
              <a:rPr lang="en-GB" dirty="0"/>
              <a:t> 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5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Definition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97507-532D-4D8B-8006-32A8309D69B9}"/>
              </a:ext>
            </a:extLst>
          </p:cNvPr>
          <p:cNvSpPr txBox="1"/>
          <p:nvPr/>
        </p:nvSpPr>
        <p:spPr>
          <a:xfrm>
            <a:off x="2915816" y="1628800"/>
            <a:ext cx="590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“Overweight and obesity are defined as abnormal or excessive fat accumulation that presents a risk to health.” </a:t>
            </a:r>
          </a:p>
          <a:p>
            <a:endParaRPr lang="en-US" sz="2400" dirty="0"/>
          </a:p>
          <a:p>
            <a:r>
              <a:rPr lang="en-US" sz="2400" dirty="0"/>
              <a:t>“Overweight and obesity are major risk factors for a number of chronic diseases, including diabetes, cardiovascular diseases and cancer.”</a:t>
            </a:r>
          </a:p>
          <a:p>
            <a:endParaRPr lang="en-US" sz="2400" dirty="0"/>
          </a:p>
          <a:p>
            <a:r>
              <a:rPr lang="en-US" dirty="0"/>
              <a:t>	-World Health Organization, 2018</a:t>
            </a:r>
          </a:p>
        </p:txBody>
      </p:sp>
    </p:spTree>
    <p:extLst>
      <p:ext uri="{BB962C8B-B14F-4D97-AF65-F5344CB8AC3E}">
        <p14:creationId xmlns:p14="http://schemas.microsoft.com/office/powerpoint/2010/main" val="8497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CA" dirty="0">
              <a:solidFill>
                <a:srgbClr val="DD4B39"/>
              </a:solidFill>
            </a:endParaRP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FD5E-C353-4F73-A5BA-878E9E18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0565"/>
            <a:ext cx="2712262" cy="5257490"/>
          </a:xfrm>
        </p:spPr>
        <p:txBody>
          <a:bodyPr/>
          <a:lstStyle/>
          <a:p>
            <a:r>
              <a:rPr lang="en-US" dirty="0"/>
              <a:t>Waist Circumference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53AE9B-5A1A-401F-BA8A-3C0EDC736EFD}"/>
              </a:ext>
            </a:extLst>
          </p:cNvPr>
          <p:cNvSpPr txBox="1"/>
          <p:nvPr/>
        </p:nvSpPr>
        <p:spPr>
          <a:xfrm>
            <a:off x="2712262" y="819945"/>
            <a:ext cx="59641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addition to BMI, it is suggested to measure waist circumference in those who are overweight or obese to assess abdominal obesity</a:t>
            </a:r>
          </a:p>
          <a:p>
            <a:endParaRPr lang="en-US" sz="2400" dirty="0"/>
          </a:p>
          <a:p>
            <a:r>
              <a:rPr lang="en-US" sz="2400" b="1" u="sng" dirty="0"/>
              <a:t>Significant increased cardiometabolic risk:</a:t>
            </a:r>
          </a:p>
          <a:p>
            <a:endParaRPr lang="en-US" sz="2400" dirty="0"/>
          </a:p>
          <a:p>
            <a:r>
              <a:rPr lang="en-US" sz="2400" b="1" dirty="0"/>
              <a:t>Men &gt; or = to 102 cm</a:t>
            </a:r>
          </a:p>
          <a:p>
            <a:r>
              <a:rPr lang="en-US" sz="2400" b="1" dirty="0"/>
              <a:t>Women &gt; or = to  88 cm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5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CFBD-DFED-4719-9837-16AFF006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8408"/>
            <a:ext cx="2582111" cy="4601183"/>
          </a:xfrm>
        </p:spPr>
        <p:txBody>
          <a:bodyPr/>
          <a:lstStyle/>
          <a:p>
            <a:r>
              <a:rPr lang="en-US" dirty="0"/>
              <a:t>Measuring Waist Circumference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73E65-DB79-4FB3-A2DD-0F86DA041D72}"/>
              </a:ext>
            </a:extLst>
          </p:cNvPr>
          <p:cNvSpPr txBox="1"/>
          <p:nvPr/>
        </p:nvSpPr>
        <p:spPr>
          <a:xfrm>
            <a:off x="2771800" y="764704"/>
            <a:ext cx="5904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http://www.heartandstroke.ca/get-healthy/healthy-weight/healthy-weight-and-waist</a:t>
            </a:r>
          </a:p>
        </p:txBody>
      </p:sp>
    </p:spTree>
    <p:extLst>
      <p:ext uri="{BB962C8B-B14F-4D97-AF65-F5344CB8AC3E}">
        <p14:creationId xmlns:p14="http://schemas.microsoft.com/office/powerpoint/2010/main" val="13444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0"/>
            <a:ext cx="5830205" cy="68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0"/>
            <a:ext cx="5796776" cy="69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6376</TotalTime>
  <Words>1079</Words>
  <Application>Microsoft Office PowerPoint</Application>
  <PresentationFormat>On-screen Show (4:3)</PresentationFormat>
  <Paragraphs>310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Corbel</vt:lpstr>
      <vt:lpstr>Times New Roman</vt:lpstr>
      <vt:lpstr>Wingdings 2</vt:lpstr>
      <vt:lpstr>Frame</vt:lpstr>
      <vt:lpstr>Care of the Bariatric Patient      Week 4 </vt:lpstr>
      <vt:lpstr>Concepts</vt:lpstr>
      <vt:lpstr>Learning Outcomes</vt:lpstr>
      <vt:lpstr>Definition </vt:lpstr>
      <vt:lpstr>PowerPoint Presentation</vt:lpstr>
      <vt:lpstr>Waist Circumference</vt:lpstr>
      <vt:lpstr>Measuring Waist Circumference</vt:lpstr>
      <vt:lpstr>PowerPoint Presentation</vt:lpstr>
      <vt:lpstr>PowerPoint Presentation</vt:lpstr>
      <vt:lpstr>Canadian Stats </vt:lpstr>
      <vt:lpstr>Stats Canada 2014</vt:lpstr>
      <vt:lpstr>PowerPoint Presentation</vt:lpstr>
      <vt:lpstr>PowerPoint Presentation</vt:lpstr>
      <vt:lpstr>PowerPoint Presentation</vt:lpstr>
      <vt:lpstr>PowerPoint Presentation</vt:lpstr>
      <vt:lpstr>Personal Reflection/ Article Dialogue</vt:lpstr>
      <vt:lpstr>Factors Contributing to Obesity</vt:lpstr>
      <vt:lpstr>Hormones in Obesity </vt:lpstr>
      <vt:lpstr>Nursing Care </vt:lpstr>
      <vt:lpstr>Skin</vt:lpstr>
      <vt:lpstr>Incontinence</vt:lpstr>
      <vt:lpstr>Respiratory</vt:lpstr>
      <vt:lpstr>Pharmokinetics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Melba D'Souza</cp:lastModifiedBy>
  <cp:revision>114</cp:revision>
  <cp:lastPrinted>2018-02-01T18:38:29Z</cp:lastPrinted>
  <dcterms:created xsi:type="dcterms:W3CDTF">2015-01-04T18:28:12Z</dcterms:created>
  <dcterms:modified xsi:type="dcterms:W3CDTF">2018-10-23T17:03:20Z</dcterms:modified>
</cp:coreProperties>
</file>