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2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78" r:id="rId7"/>
    <p:sldId id="261" r:id="rId8"/>
    <p:sldId id="262" r:id="rId9"/>
    <p:sldId id="279" r:id="rId10"/>
    <p:sldId id="280" r:id="rId11"/>
    <p:sldId id="263" r:id="rId12"/>
    <p:sldId id="281" r:id="rId13"/>
    <p:sldId id="264" r:id="rId14"/>
    <p:sldId id="265" r:id="rId15"/>
    <p:sldId id="266" r:id="rId16"/>
    <p:sldId id="267" r:id="rId17"/>
    <p:sldId id="277" r:id="rId18"/>
    <p:sldId id="269" r:id="rId19"/>
    <p:sldId id="270" r:id="rId20"/>
    <p:sldId id="271" r:id="rId21"/>
    <p:sldId id="272" r:id="rId22"/>
    <p:sldId id="283" r:id="rId23"/>
    <p:sldId id="273" r:id="rId24"/>
    <p:sldId id="274" r:id="rId25"/>
    <p:sldId id="275" r:id="rId26"/>
    <p:sldId id="276" r:id="rId27"/>
    <p:sldId id="284" r:id="rId28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68815" autoAdjust="0"/>
  </p:normalViewPr>
  <p:slideViewPr>
    <p:cSldViewPr snapToGrid="0">
      <p:cViewPr varScale="1">
        <p:scale>
          <a:sx n="79" d="100"/>
          <a:sy n="79" d="100"/>
        </p:scale>
        <p:origin x="17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609D10C-1C78-4681-A2E5-2258320BFD49}" type="datetimeFigureOut">
              <a:rPr lang="en-CA" smtClean="0"/>
              <a:t>2018-10-23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D4CFD66-31E6-4E2E-A88E-EEE9AB6DEE5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285221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CFD66-31E6-4E2E-A88E-EEE9AB6DEE51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845893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CFD66-31E6-4E2E-A88E-EEE9AB6DEE51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620292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CFD66-31E6-4E2E-A88E-EEE9AB6DEE51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870209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CFD66-31E6-4E2E-A88E-EEE9AB6DEE51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075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CFD66-31E6-4E2E-A88E-EEE9AB6DEE51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664018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CFD66-31E6-4E2E-A88E-EEE9AB6DEE51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541002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CFD66-31E6-4E2E-A88E-EEE9AB6DEE51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023828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CFD66-31E6-4E2E-A88E-EEE9AB6DEE51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138068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CFD66-31E6-4E2E-A88E-EEE9AB6DEE51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899211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CFD66-31E6-4E2E-A88E-EEE9AB6DEE51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395611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CFD66-31E6-4E2E-A88E-EEE9AB6DEE51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722463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CFD66-31E6-4E2E-A88E-EEE9AB6DEE51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882865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CFD66-31E6-4E2E-A88E-EEE9AB6DEE51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005195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 smtClean="0"/>
              <a:t>Imbalanced nutrition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less than body requirements related to decreased access to or ingestion, digestion, or absorption of food or to anorexia</a:t>
            </a:r>
          </a:p>
          <a:p>
            <a:endParaRPr lang="en-US" dirty="0" smtClean="0"/>
          </a:p>
          <a:p>
            <a:r>
              <a:rPr lang="en-US" sz="1400" b="1" dirty="0" smtClean="0"/>
              <a:t>Self care deficit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smtClean="0"/>
              <a:t>related to decreased strength and endurance, fatigue, and apathy</a:t>
            </a:r>
          </a:p>
          <a:p>
            <a:endParaRPr lang="en-CA" sz="1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CFD66-31E6-4E2E-A88E-EEE9AB6DEE51}" type="slidenum">
              <a:rPr lang="en-CA" smtClean="0"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69001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b="1" dirty="0" smtClean="0"/>
              <a:t>Non adherence: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related to alteration in perception, lack of motivation, or incompatibility of regimen with lifestyle or resources</a:t>
            </a:r>
          </a:p>
          <a:p>
            <a:endParaRPr lang="en-US" dirty="0" smtClean="0"/>
          </a:p>
          <a:p>
            <a:r>
              <a:rPr lang="en-US" sz="1400" b="1" dirty="0" smtClean="0"/>
              <a:t>Activity intolerance:</a:t>
            </a:r>
          </a:p>
          <a:p>
            <a:r>
              <a:rPr lang="en-US" sz="1200" dirty="0" smtClean="0"/>
              <a:t>related to weakness, fatigue, and inadequate caloric intake or iron stores 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CFD66-31E6-4E2E-A88E-EEE9AB6DEE51}" type="slidenum">
              <a:rPr lang="en-CA" smtClean="0"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269537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CFD66-31E6-4E2E-A88E-EEE9AB6DEE51}" type="slidenum">
              <a:rPr lang="en-CA" smtClean="0"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661371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dirty="0" smtClean="0"/>
              <a:t>Health promotor:</a:t>
            </a:r>
          </a:p>
          <a:p>
            <a:pPr lvl="1"/>
            <a:r>
              <a:rPr lang="en-US" dirty="0" smtClean="0"/>
              <a:t>Caregiver</a:t>
            </a:r>
          </a:p>
          <a:p>
            <a:pPr lvl="1"/>
            <a:r>
              <a:rPr lang="en-US" dirty="0" smtClean="0"/>
              <a:t>Teacher</a:t>
            </a:r>
          </a:p>
          <a:p>
            <a:pPr lvl="1"/>
            <a:r>
              <a:rPr lang="en-US" dirty="0" smtClean="0"/>
              <a:t>Promoter of health</a:t>
            </a:r>
          </a:p>
          <a:p>
            <a:pPr lvl="1"/>
            <a:r>
              <a:rPr lang="en-US" dirty="0" smtClean="0"/>
              <a:t>Resource person </a:t>
            </a:r>
          </a:p>
          <a:p>
            <a:r>
              <a:rPr lang="en-US" dirty="0" smtClean="0"/>
              <a:t>Home care</a:t>
            </a:r>
          </a:p>
          <a:p>
            <a:pPr lvl="1"/>
            <a:r>
              <a:rPr lang="en-US" dirty="0" smtClean="0"/>
              <a:t>Consider past eating habits, religious or ethnic preferences, age, </a:t>
            </a:r>
          </a:p>
          <a:p>
            <a:pPr marL="457200" lvl="1" indent="0">
              <a:buNone/>
            </a:pPr>
            <a:r>
              <a:rPr lang="en-US" dirty="0" smtClean="0"/>
              <a:t>income, community or other resources, state of health </a:t>
            </a:r>
          </a:p>
          <a:p>
            <a:endParaRPr lang="en-US" dirty="0" smtClean="0"/>
          </a:p>
          <a:p>
            <a:r>
              <a:rPr lang="en-US" dirty="0" smtClean="0"/>
              <a:t>Acute intervention</a:t>
            </a:r>
          </a:p>
          <a:p>
            <a:pPr lvl="1"/>
            <a:r>
              <a:rPr lang="en-US" dirty="0" smtClean="0"/>
              <a:t>Assess nutritional status and physical problems</a:t>
            </a:r>
          </a:p>
          <a:p>
            <a:pPr lvl="1"/>
            <a:r>
              <a:rPr lang="en-US" dirty="0" smtClean="0"/>
              <a:t>High calorie/protein intake</a:t>
            </a:r>
          </a:p>
          <a:p>
            <a:pPr lvl="1"/>
            <a:r>
              <a:rPr lang="en-US" dirty="0" smtClean="0"/>
              <a:t>Fluid and nutrients  </a:t>
            </a:r>
          </a:p>
          <a:p>
            <a:pPr lvl="1"/>
            <a:r>
              <a:rPr lang="en-US" dirty="0" smtClean="0"/>
              <a:t>Daily weights and calorie counts</a:t>
            </a:r>
          </a:p>
          <a:p>
            <a:pPr lvl="1"/>
            <a:r>
              <a:rPr lang="en-US" dirty="0" smtClean="0"/>
              <a:t>Food preferences and food from family 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CFD66-31E6-4E2E-A88E-EEE9AB6DEE51}" type="slidenum">
              <a:rPr lang="en-CA" smtClean="0"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181289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CFD66-31E6-4E2E-A88E-EEE9AB6DEE51}" type="slidenum">
              <a:rPr lang="en-CA" smtClean="0"/>
              <a:t>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662872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CFD66-31E6-4E2E-A88E-EEE9AB6DEE51}" type="slidenum">
              <a:rPr lang="en-CA" smtClean="0"/>
              <a:t>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234734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CFD66-31E6-4E2E-A88E-EEE9AB6DEE51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652472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CFD66-31E6-4E2E-A88E-EEE9AB6DEE51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414457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CFD66-31E6-4E2E-A88E-EEE9AB6DEE51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469466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CFD66-31E6-4E2E-A88E-EEE9AB6DEE51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66644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CFD66-31E6-4E2E-A88E-EEE9AB6DEE51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935564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CFD66-31E6-4E2E-A88E-EEE9AB6DEE51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252687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CFD66-31E6-4E2E-A88E-EEE9AB6DEE51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153464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smtClean="0"/>
              <a:pPr/>
              <a:t>10/23/2018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4450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482E8-6E0E-1B4F-B1FD-C69DB9E858D9}" type="datetimeFigureOut">
              <a:rPr lang="en-US" smtClean="0"/>
              <a:pPr/>
              <a:t>10/23/2018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041283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smtClean="0"/>
              <a:pPr/>
              <a:t>10/23/2018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710516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4567-0DE4-3F47-BF90-CB84690072F9}" type="datetimeFigureOut">
              <a:rPr lang="en-US" smtClean="0"/>
              <a:pPr/>
              <a:t>10/23/2018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77615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482E8-6E0E-1B4F-B1FD-C69DB9E858D9}" type="datetimeFigureOut">
              <a:rPr lang="en-US" smtClean="0"/>
              <a:pPr/>
              <a:t>10/23/2018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63517708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482E8-6E0E-1B4F-B1FD-C69DB9E858D9}" type="datetimeFigureOut">
              <a:rPr lang="en-US" smtClean="0"/>
              <a:pPr/>
              <a:t>10/23/2018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48075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smtClean="0"/>
              <a:pPr/>
              <a:t>10/23/2018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4075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smtClean="0"/>
              <a:pPr/>
              <a:t>10/23/2018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4569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smtClean="0"/>
              <a:pPr/>
              <a:t>10/23/2018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8341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smtClean="0"/>
              <a:pPr/>
              <a:t>10/23/2018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993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smtClean="0"/>
              <a:pPr/>
              <a:t>10/23/2018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02048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smtClean="0"/>
              <a:pPr/>
              <a:t>10/23/2018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3827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smtClean="0"/>
              <a:pPr/>
              <a:t>10/23/2018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157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smtClean="0"/>
              <a:pPr/>
              <a:t>10/23/2018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83982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smtClean="0"/>
              <a:pPr/>
              <a:t>10/23/2018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8503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smtClean="0"/>
              <a:pPr/>
              <a:t>10/23/2018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2623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482E8-6E0E-1B4F-B1FD-C69DB9E858D9}" type="datetimeFigureOut">
              <a:rPr lang="en-US" smtClean="0"/>
              <a:pPr/>
              <a:t>10/23/2018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412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8899" y="930163"/>
            <a:ext cx="10572000" cy="2693569"/>
          </a:xfrm>
        </p:spPr>
        <p:txBody>
          <a:bodyPr/>
          <a:lstStyle/>
          <a:p>
            <a:pPr algn="ctr"/>
            <a:r>
              <a:rPr lang="en-US" dirty="0"/>
              <a:t>Nursing Care of the Client </a:t>
            </a:r>
            <a:r>
              <a:rPr lang="en-US" dirty="0" smtClean="0"/>
              <a:t>with Malnutrition:</a:t>
            </a:r>
            <a:br>
              <a:rPr lang="en-US" dirty="0" smtClean="0"/>
            </a:br>
            <a:r>
              <a:rPr lang="en-US" dirty="0" smtClean="0"/>
              <a:t>Week 3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26867" y="5932825"/>
            <a:ext cx="4466566" cy="713507"/>
          </a:xfrm>
        </p:spPr>
        <p:txBody>
          <a:bodyPr>
            <a:normAutofit fontScale="25000" lnSpcReduction="20000"/>
          </a:bodyPr>
          <a:lstStyle/>
          <a:p>
            <a:pPr algn="r"/>
            <a:r>
              <a:rPr lang="en-CA" sz="6400" spc="150" dirty="0" smtClean="0">
                <a:latin typeface="Franklin Gothic Medium"/>
              </a:rPr>
              <a:t>Candace Walker - Winter </a:t>
            </a:r>
            <a:r>
              <a:rPr lang="en-CA" sz="6400" spc="150" dirty="0" smtClean="0">
                <a:latin typeface="Franklin Gothic Medium"/>
              </a:rPr>
              <a:t>2019</a:t>
            </a:r>
            <a:endParaRPr lang="en-CA" sz="6400" spc="150" dirty="0" smtClean="0">
              <a:latin typeface="Franklin Gothic Medium"/>
            </a:endParaRPr>
          </a:p>
          <a:p>
            <a:pPr algn="r"/>
            <a:r>
              <a:rPr lang="en-US" sz="6400" spc="150" dirty="0" smtClean="0">
                <a:latin typeface="Franklin Gothic Medium"/>
              </a:rPr>
              <a:t>Revised from K. McLaughlin</a:t>
            </a:r>
            <a:endParaRPr lang="en-CA" sz="6400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39986" y="3534833"/>
            <a:ext cx="3509379" cy="332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209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6925" y="370110"/>
            <a:ext cx="8911687" cy="1280890"/>
          </a:xfrm>
        </p:spPr>
        <p:txBody>
          <a:bodyPr/>
          <a:lstStyle/>
          <a:p>
            <a:pPr algn="ctr"/>
            <a:r>
              <a:rPr lang="en-US" sz="5400" dirty="0"/>
              <a:t>E</a:t>
            </a:r>
            <a:r>
              <a:rPr lang="en-US" sz="5400" dirty="0" smtClean="0"/>
              <a:t>tiology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Development of malnutrition</a:t>
            </a:r>
          </a:p>
          <a:p>
            <a:pPr lvl="1"/>
            <a:r>
              <a:rPr lang="en-US" sz="2000" dirty="0" smtClean="0"/>
              <a:t>Socioeconomic factors</a:t>
            </a:r>
          </a:p>
          <a:p>
            <a:pPr lvl="1"/>
            <a:r>
              <a:rPr lang="en-US" sz="2000" dirty="0" smtClean="0"/>
              <a:t>Physical illness</a:t>
            </a:r>
          </a:p>
          <a:p>
            <a:pPr lvl="1"/>
            <a:r>
              <a:rPr lang="en-US" sz="2000" dirty="0" smtClean="0"/>
              <a:t>Incomplete diets</a:t>
            </a:r>
          </a:p>
          <a:p>
            <a:pPr lvl="1"/>
            <a:r>
              <a:rPr lang="en-US" sz="2000" dirty="0" smtClean="0"/>
              <a:t>Food-drug interactions</a:t>
            </a:r>
          </a:p>
          <a:p>
            <a:pPr lvl="1"/>
            <a:r>
              <a:rPr lang="en-US" sz="2000" dirty="0" smtClean="0"/>
              <a:t>Psychological illness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289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5400" dirty="0" smtClean="0"/>
              <a:t>Etiology - socioeconomics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0000" y="2222287"/>
            <a:ext cx="10563286" cy="4400935"/>
          </a:xfrm>
        </p:spPr>
        <p:txBody>
          <a:bodyPr>
            <a:normAutofit/>
          </a:bodyPr>
          <a:lstStyle/>
          <a:p>
            <a:r>
              <a:rPr lang="en-US" dirty="0" smtClean="0"/>
              <a:t>Socioeconomics</a:t>
            </a:r>
          </a:p>
          <a:p>
            <a:pPr lvl="1"/>
            <a:r>
              <a:rPr lang="en-US" dirty="0" smtClean="0"/>
              <a:t>Food Security: </a:t>
            </a:r>
            <a:r>
              <a:rPr lang="en-US" i="1" dirty="0" smtClean="0"/>
              <a:t>“Physical and economic access to sufficient, safe, and nutritious food that meets food preferences and dietary needs for an active and healthy life”</a:t>
            </a:r>
            <a:r>
              <a:rPr lang="en-US" dirty="0" smtClean="0"/>
              <a:t> (Cook et al., 2008)</a:t>
            </a:r>
          </a:p>
          <a:p>
            <a:pPr lvl="1"/>
            <a:r>
              <a:rPr lang="en-US" dirty="0" smtClean="0"/>
              <a:t>Food insecurity</a:t>
            </a:r>
          </a:p>
          <a:p>
            <a:pPr lvl="2"/>
            <a:r>
              <a:rPr lang="en-US" dirty="0" smtClean="0"/>
              <a:t>Quality</a:t>
            </a:r>
          </a:p>
          <a:p>
            <a:pPr lvl="2"/>
            <a:r>
              <a:rPr lang="en-US" dirty="0" smtClean="0"/>
              <a:t>Quantity</a:t>
            </a:r>
          </a:p>
          <a:p>
            <a:pPr lvl="2"/>
            <a:r>
              <a:rPr lang="en-US" dirty="0" smtClean="0"/>
              <a:t>Nutritional value </a:t>
            </a:r>
          </a:p>
          <a:p>
            <a:pPr lvl="2"/>
            <a:r>
              <a:rPr lang="en-US" dirty="0" smtClean="0"/>
              <a:t>Underweight and obesity</a:t>
            </a:r>
          </a:p>
          <a:p>
            <a:pPr lvl="2"/>
            <a:r>
              <a:rPr lang="en-US" dirty="0" smtClean="0"/>
              <a:t>Safety nets</a:t>
            </a:r>
          </a:p>
          <a:p>
            <a:pPr lvl="2"/>
            <a:r>
              <a:rPr lang="en-US" dirty="0" smtClean="0"/>
              <a:t>“Heat or eat”</a:t>
            </a:r>
          </a:p>
          <a:p>
            <a:pPr lvl="2"/>
            <a:r>
              <a:rPr lang="en-US" dirty="0" smtClean="0"/>
              <a:t>Seniors – meds vs. food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3100" y="3660947"/>
            <a:ext cx="4953000" cy="296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372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81299" y="1259681"/>
            <a:ext cx="6629400" cy="497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596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6095" y="310843"/>
            <a:ext cx="8911687" cy="1280890"/>
          </a:xfrm>
        </p:spPr>
        <p:txBody>
          <a:bodyPr/>
          <a:lstStyle/>
          <a:p>
            <a:pPr algn="ctr"/>
            <a:r>
              <a:rPr lang="en-US" sz="5400" dirty="0" smtClean="0"/>
              <a:t>Etiology – physical illness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1880" y="1417638"/>
            <a:ext cx="10640118" cy="6001264"/>
          </a:xfrm>
        </p:spPr>
        <p:txBody>
          <a:bodyPr/>
          <a:lstStyle/>
          <a:p>
            <a:r>
              <a:rPr lang="en-US" dirty="0" smtClean="0"/>
              <a:t>Physical Illnesses</a:t>
            </a:r>
          </a:p>
          <a:p>
            <a:pPr lvl="1"/>
            <a:r>
              <a:rPr lang="en-US" dirty="0" smtClean="0"/>
              <a:t>Increased nutritional needs</a:t>
            </a:r>
          </a:p>
          <a:p>
            <a:pPr lvl="1"/>
            <a:r>
              <a:rPr lang="en-US" dirty="0" smtClean="0"/>
              <a:t>Undernutrition affects health, poor health affects nutrition </a:t>
            </a:r>
          </a:p>
          <a:p>
            <a:pPr lvl="1"/>
            <a:r>
              <a:rPr lang="en-US" dirty="0"/>
              <a:t>i</a:t>
            </a:r>
            <a:r>
              <a:rPr lang="en-US" dirty="0" smtClean="0"/>
              <a:t>nterference of food consumption and metabolism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b="1" i="1" dirty="0" smtClean="0"/>
              <a:t>Anorexia</a:t>
            </a:r>
            <a:r>
              <a:rPr lang="en-US" dirty="0" smtClean="0"/>
              <a:t> is </a:t>
            </a:r>
            <a:r>
              <a:rPr lang="en-US" i="1" dirty="0" smtClean="0"/>
              <a:t>“a loss of normal appetite and may occur as a result of physical or mental illness”</a:t>
            </a:r>
          </a:p>
          <a:p>
            <a:pPr lvl="1"/>
            <a:r>
              <a:rPr lang="en-US" b="1" i="1" dirty="0" smtClean="0"/>
              <a:t>Cachexia</a:t>
            </a:r>
            <a:r>
              <a:rPr lang="en-US" dirty="0" smtClean="0"/>
              <a:t> refers to </a:t>
            </a:r>
            <a:r>
              <a:rPr lang="en-US" i="1" dirty="0" smtClean="0"/>
              <a:t>“a wasting syndrome that causes weakness and loss of weight, fat, and muscle”</a:t>
            </a:r>
          </a:p>
          <a:p>
            <a:pPr lvl="1"/>
            <a:r>
              <a:rPr lang="en-US" b="1" i="1" dirty="0" smtClean="0"/>
              <a:t>Malabsorption Syndrome </a:t>
            </a:r>
            <a:r>
              <a:rPr lang="en-US" dirty="0" smtClean="0"/>
              <a:t>is </a:t>
            </a:r>
            <a:r>
              <a:rPr lang="en-US" i="1" dirty="0" smtClean="0"/>
              <a:t>“the impaired absorption of nutrients from the GI tract”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7413" y="1739624"/>
            <a:ext cx="3547875" cy="2678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176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5400" dirty="0" smtClean="0"/>
              <a:t>Etiology-incomplete diets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0000" y="1964725"/>
            <a:ext cx="10563286" cy="5379308"/>
          </a:xfrm>
        </p:spPr>
        <p:txBody>
          <a:bodyPr/>
          <a:lstStyle/>
          <a:p>
            <a:r>
              <a:rPr lang="en-US" dirty="0" smtClean="0"/>
              <a:t>Incomplete Diets</a:t>
            </a:r>
          </a:p>
          <a:p>
            <a:pPr lvl="1"/>
            <a:r>
              <a:rPr lang="en-US" dirty="0" smtClean="0"/>
              <a:t>Vitamin deficiencies</a:t>
            </a:r>
          </a:p>
          <a:p>
            <a:pPr lvl="1"/>
            <a:r>
              <a:rPr lang="en-US" dirty="0" smtClean="0"/>
              <a:t>Canada’s food guide</a:t>
            </a:r>
          </a:p>
          <a:p>
            <a:pPr lvl="1"/>
            <a:r>
              <a:rPr lang="en-US" dirty="0" smtClean="0"/>
              <a:t>ETOH/drug use, chronically ill, poor diets</a:t>
            </a:r>
          </a:p>
          <a:p>
            <a:pPr lvl="1"/>
            <a:r>
              <a:rPr lang="en-US" dirty="0" smtClean="0"/>
              <a:t>Fad diets, “poorly planned” vegetarians</a:t>
            </a:r>
          </a:p>
          <a:p>
            <a:pPr lvl="1"/>
            <a:r>
              <a:rPr lang="en-US" dirty="0" smtClean="0"/>
              <a:t>Vitamin imbalances affect NEURO</a:t>
            </a:r>
          </a:p>
          <a:p>
            <a:pPr lvl="2"/>
            <a:r>
              <a:rPr lang="en-US" dirty="0" smtClean="0"/>
              <a:t>Children – CNS</a:t>
            </a:r>
          </a:p>
          <a:p>
            <a:pPr lvl="2"/>
            <a:r>
              <a:rPr lang="en-US" dirty="0" smtClean="0"/>
              <a:t>Adults - PNS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2687109"/>
            <a:ext cx="6096000" cy="329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866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368" y="488947"/>
            <a:ext cx="11068731" cy="1062038"/>
          </a:xfrm>
        </p:spPr>
        <p:txBody>
          <a:bodyPr/>
          <a:lstStyle/>
          <a:p>
            <a:pPr algn="ctr"/>
            <a:r>
              <a:rPr lang="en-US" sz="5400" dirty="0" smtClean="0"/>
              <a:t>Etiology – </a:t>
            </a:r>
            <a:r>
              <a:rPr lang="en-US" sz="4400" dirty="0" smtClean="0"/>
              <a:t>food-drug interactions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4357" y="2548010"/>
            <a:ext cx="10563286" cy="5469924"/>
          </a:xfrm>
        </p:spPr>
        <p:txBody>
          <a:bodyPr/>
          <a:lstStyle/>
          <a:p>
            <a:r>
              <a:rPr lang="en-US" dirty="0" smtClean="0"/>
              <a:t>Food-Drug Interactions</a:t>
            </a:r>
          </a:p>
          <a:p>
            <a:pPr lvl="1"/>
            <a:r>
              <a:rPr lang="en-US" dirty="0" smtClean="0"/>
              <a:t>Incompatibilities</a:t>
            </a:r>
          </a:p>
          <a:p>
            <a:pPr lvl="1"/>
            <a:r>
              <a:rPr lang="en-US" dirty="0" smtClean="0"/>
              <a:t>Altered drug effectiveness</a:t>
            </a:r>
          </a:p>
          <a:p>
            <a:pPr lvl="1"/>
            <a:r>
              <a:rPr lang="en-US" dirty="0" smtClean="0"/>
              <a:t>Impaired nutritional status </a:t>
            </a:r>
          </a:p>
          <a:p>
            <a:pPr lvl="1"/>
            <a:r>
              <a:rPr lang="en-US" dirty="0" smtClean="0"/>
              <a:t>OTC/herbs/dietary supplements</a:t>
            </a:r>
          </a:p>
          <a:p>
            <a:pPr lvl="1"/>
            <a:r>
              <a:rPr lang="en-US" dirty="0" smtClean="0"/>
              <a:t>Corticosteroids, chemotherapy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7667" y="2082799"/>
            <a:ext cx="4341283" cy="4341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728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5400" dirty="0" smtClean="0"/>
              <a:t>Etiology-psychological illness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6645" y="2570435"/>
            <a:ext cx="10563286" cy="5642919"/>
          </a:xfrm>
        </p:spPr>
        <p:txBody>
          <a:bodyPr/>
          <a:lstStyle/>
          <a:p>
            <a:r>
              <a:rPr lang="en-US" dirty="0" smtClean="0"/>
              <a:t>Eating Disorders</a:t>
            </a:r>
          </a:p>
          <a:p>
            <a:pPr lvl="1"/>
            <a:r>
              <a:rPr lang="en-US" dirty="0" smtClean="0"/>
              <a:t>Associated with mood, personality, and anxiety disorders</a:t>
            </a:r>
          </a:p>
          <a:p>
            <a:pPr lvl="1"/>
            <a:r>
              <a:rPr lang="en-US" dirty="0" smtClean="0"/>
              <a:t>Society and body image</a:t>
            </a:r>
          </a:p>
          <a:p>
            <a:pPr lvl="1"/>
            <a:r>
              <a:rPr lang="en-US" dirty="0" smtClean="0"/>
              <a:t>Mortality rate</a:t>
            </a:r>
          </a:p>
          <a:p>
            <a:pPr lvl="1"/>
            <a:r>
              <a:rPr lang="en-US" dirty="0" smtClean="0"/>
              <a:t>30% male</a:t>
            </a:r>
          </a:p>
          <a:p>
            <a:pPr lvl="1"/>
            <a:r>
              <a:rPr lang="en-US" dirty="0" smtClean="0"/>
              <a:t>Anorexia Nervosa</a:t>
            </a:r>
          </a:p>
          <a:p>
            <a:pPr lvl="1"/>
            <a:r>
              <a:rPr lang="en-US" dirty="0" smtClean="0"/>
              <a:t>Bulimia Nervosa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3370" y="1583142"/>
            <a:ext cx="3437340" cy="5162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38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Malnutrition</a:t>
            </a:r>
            <a:r>
              <a:rPr lang="en-US" dirty="0" smtClean="0"/>
              <a:t> </a:t>
            </a:r>
            <a:r>
              <a:rPr lang="en-US" sz="5400" dirty="0" smtClean="0"/>
              <a:t>in</a:t>
            </a:r>
            <a:r>
              <a:rPr lang="en-US" dirty="0" smtClean="0"/>
              <a:t> </a:t>
            </a:r>
            <a:r>
              <a:rPr lang="en-US" sz="5400" dirty="0" smtClean="0"/>
              <a:t>the elderly</a:t>
            </a:r>
            <a:endParaRPr lang="en-CA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22579" y="1905000"/>
            <a:ext cx="10554574" cy="4441160"/>
          </a:xfrm>
        </p:spPr>
        <p:txBody>
          <a:bodyPr>
            <a:normAutofit/>
          </a:bodyPr>
          <a:lstStyle/>
          <a:p>
            <a:r>
              <a:rPr lang="en-US" dirty="0" smtClean="0"/>
              <a:t>Increased risk factors</a:t>
            </a:r>
          </a:p>
          <a:p>
            <a:pPr lvl="1"/>
            <a:r>
              <a:rPr lang="en-US" dirty="0" smtClean="0"/>
              <a:t>Age</a:t>
            </a:r>
          </a:p>
          <a:p>
            <a:pPr lvl="1"/>
            <a:r>
              <a:rPr lang="en-US" dirty="0" smtClean="0"/>
              <a:t>Decreased taste buds</a:t>
            </a:r>
          </a:p>
          <a:p>
            <a:pPr lvl="1"/>
            <a:r>
              <a:rPr lang="en-US" dirty="0" smtClean="0"/>
              <a:t>Dental problems</a:t>
            </a:r>
          </a:p>
          <a:p>
            <a:pPr lvl="1"/>
            <a:r>
              <a:rPr lang="en-US" dirty="0" smtClean="0"/>
              <a:t>Food intolerance</a:t>
            </a:r>
          </a:p>
          <a:p>
            <a:pPr lvl="1"/>
            <a:r>
              <a:rPr lang="en-US" dirty="0" smtClean="0"/>
              <a:t>Physical disability</a:t>
            </a:r>
          </a:p>
          <a:p>
            <a:pPr lvl="1"/>
            <a:r>
              <a:rPr lang="en-US" dirty="0" smtClean="0"/>
              <a:t>Prescribed diets</a:t>
            </a:r>
          </a:p>
          <a:p>
            <a:pPr lvl="1"/>
            <a:r>
              <a:rPr lang="en-US" dirty="0" smtClean="0"/>
              <a:t>Medications</a:t>
            </a:r>
          </a:p>
          <a:p>
            <a:pPr lvl="1"/>
            <a:r>
              <a:rPr lang="en-US" dirty="0" smtClean="0"/>
              <a:t>Loneliness/isolation</a:t>
            </a:r>
          </a:p>
          <a:p>
            <a:pPr lvl="1"/>
            <a:r>
              <a:rPr lang="en-US" dirty="0" smtClean="0"/>
              <a:t>Socioeconomic factors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7563" y="2584450"/>
            <a:ext cx="4635837" cy="348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888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5400" dirty="0" smtClean="0"/>
              <a:t>Clinical</a:t>
            </a:r>
            <a:r>
              <a:rPr lang="en-US" dirty="0" smtClean="0"/>
              <a:t> </a:t>
            </a:r>
            <a:r>
              <a:rPr lang="en-US" sz="5400" dirty="0" smtClean="0"/>
              <a:t>Manifestations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7125" y="1818862"/>
            <a:ext cx="10804875" cy="4450362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Skin:</a:t>
            </a:r>
          </a:p>
          <a:p>
            <a:pPr lvl="1"/>
            <a:r>
              <a:rPr lang="en-US" dirty="0" smtClean="0"/>
              <a:t>Dry, scaly</a:t>
            </a:r>
          </a:p>
          <a:p>
            <a:pPr lvl="1"/>
            <a:r>
              <a:rPr lang="en-US" dirty="0" smtClean="0"/>
              <a:t>Brittle nails</a:t>
            </a:r>
          </a:p>
          <a:p>
            <a:pPr lvl="1"/>
            <a:r>
              <a:rPr lang="en-US" dirty="0" smtClean="0"/>
              <a:t>Rashes</a:t>
            </a:r>
          </a:p>
          <a:p>
            <a:pPr lvl="1"/>
            <a:r>
              <a:rPr lang="en-US" dirty="0" smtClean="0"/>
              <a:t>Hair loss</a:t>
            </a:r>
          </a:p>
          <a:p>
            <a:r>
              <a:rPr lang="en-US" dirty="0" smtClean="0"/>
              <a:t>Mouth:</a:t>
            </a:r>
          </a:p>
          <a:p>
            <a:pPr lvl="1"/>
            <a:r>
              <a:rPr lang="en-US" dirty="0" smtClean="0"/>
              <a:t>Crusting and ulceration</a:t>
            </a:r>
          </a:p>
          <a:p>
            <a:pPr lvl="1"/>
            <a:r>
              <a:rPr lang="en-US" dirty="0" smtClean="0"/>
              <a:t>Changes in tongue</a:t>
            </a:r>
          </a:p>
          <a:p>
            <a:pPr lvl="1"/>
            <a:r>
              <a:rPr lang="en-US" dirty="0" smtClean="0"/>
              <a:t>Tooth decay</a:t>
            </a:r>
          </a:p>
          <a:p>
            <a:r>
              <a:rPr lang="en-US" dirty="0" smtClean="0"/>
              <a:t>Muscles:</a:t>
            </a:r>
          </a:p>
          <a:p>
            <a:pPr lvl="1"/>
            <a:r>
              <a:rPr lang="en-US" dirty="0" smtClean="0"/>
              <a:t>Decreased mass</a:t>
            </a:r>
          </a:p>
          <a:p>
            <a:pPr lvl="1"/>
            <a:r>
              <a:rPr lang="en-US" dirty="0" smtClean="0"/>
              <a:t>Weakness</a:t>
            </a:r>
          </a:p>
          <a:p>
            <a:r>
              <a:rPr lang="en-US" dirty="0" smtClean="0"/>
              <a:t>CNS:</a:t>
            </a:r>
          </a:p>
          <a:p>
            <a:pPr lvl="1"/>
            <a:r>
              <a:rPr lang="en-US" dirty="0" smtClean="0"/>
              <a:t>Cognition – confusion, irritability, lethargy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8500" y="4340376"/>
            <a:ext cx="3436712" cy="22166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3798" y="1755319"/>
            <a:ext cx="2678908" cy="20574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4618" y="1673376"/>
            <a:ext cx="2569887" cy="4047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631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5400" dirty="0" smtClean="0"/>
              <a:t>Assessment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6933" y="1807421"/>
            <a:ext cx="10563286" cy="4269129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Height</a:t>
            </a:r>
          </a:p>
          <a:p>
            <a:r>
              <a:rPr lang="en-US" dirty="0" smtClean="0"/>
              <a:t>Weight</a:t>
            </a:r>
          </a:p>
          <a:p>
            <a:r>
              <a:rPr lang="en-US" dirty="0" smtClean="0"/>
              <a:t>Diet history</a:t>
            </a:r>
          </a:p>
          <a:p>
            <a:r>
              <a:rPr lang="en-US" dirty="0" smtClean="0"/>
              <a:t>Medical history</a:t>
            </a:r>
          </a:p>
          <a:p>
            <a:r>
              <a:rPr lang="en-US" dirty="0" smtClean="0"/>
              <a:t>Routine lab data</a:t>
            </a:r>
          </a:p>
          <a:p>
            <a:pPr lvl="1"/>
            <a:r>
              <a:rPr lang="en-US" dirty="0" smtClean="0"/>
              <a:t>Albumin/</a:t>
            </a:r>
            <a:r>
              <a:rPr lang="en-US" dirty="0" err="1" smtClean="0"/>
              <a:t>Prealbumin</a:t>
            </a:r>
            <a:endParaRPr lang="en-US" dirty="0" smtClean="0"/>
          </a:p>
          <a:p>
            <a:pPr lvl="1"/>
            <a:r>
              <a:rPr lang="en-US" dirty="0" smtClean="0"/>
              <a:t>Transferrin</a:t>
            </a:r>
          </a:p>
          <a:p>
            <a:pPr lvl="1"/>
            <a:r>
              <a:rPr lang="en-US" dirty="0" smtClean="0"/>
              <a:t>CRP</a:t>
            </a:r>
          </a:p>
          <a:p>
            <a:pPr lvl="1"/>
            <a:r>
              <a:rPr lang="en-US" dirty="0" smtClean="0"/>
              <a:t>Electrolytes</a:t>
            </a:r>
          </a:p>
          <a:p>
            <a:pPr lvl="1"/>
            <a:r>
              <a:rPr lang="en-US" dirty="0" smtClean="0"/>
              <a:t>RBC and </a:t>
            </a:r>
            <a:r>
              <a:rPr lang="en-US" dirty="0" err="1" smtClean="0"/>
              <a:t>Hgb</a:t>
            </a:r>
            <a:endParaRPr lang="en-US" dirty="0" smtClean="0"/>
          </a:p>
          <a:p>
            <a:pPr lvl="1"/>
            <a:r>
              <a:rPr lang="en-US" dirty="0" smtClean="0"/>
              <a:t>Lymphocyte count</a:t>
            </a:r>
          </a:p>
          <a:p>
            <a:pPr lvl="1"/>
            <a:r>
              <a:rPr lang="en-US" dirty="0" smtClean="0"/>
              <a:t>LFTs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4978" y="2135715"/>
            <a:ext cx="4086755" cy="421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084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92" y="395510"/>
            <a:ext cx="8911687" cy="1280890"/>
          </a:xfrm>
        </p:spPr>
        <p:txBody>
          <a:bodyPr/>
          <a:lstStyle/>
          <a:p>
            <a:pPr algn="ctr"/>
            <a:r>
              <a:rPr lang="en-US" sz="5400" dirty="0" smtClean="0"/>
              <a:t>Concepts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Transition and change</a:t>
            </a:r>
          </a:p>
          <a:p>
            <a:r>
              <a:rPr lang="en-US" sz="2800" dirty="0" smtClean="0"/>
              <a:t>Accountability </a:t>
            </a:r>
          </a:p>
          <a:p>
            <a:r>
              <a:rPr lang="en-US" sz="2800" dirty="0" smtClean="0"/>
              <a:t>Collaboration</a:t>
            </a:r>
          </a:p>
        </p:txBody>
      </p:sp>
    </p:spTree>
    <p:extLst>
      <p:ext uri="{BB962C8B-B14F-4D97-AF65-F5344CB8AC3E}">
        <p14:creationId xmlns:p14="http://schemas.microsoft.com/office/powerpoint/2010/main" val="1277617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24875" y="433610"/>
            <a:ext cx="8911687" cy="1280890"/>
          </a:xfrm>
        </p:spPr>
        <p:txBody>
          <a:bodyPr/>
          <a:lstStyle/>
          <a:p>
            <a:pPr algn="ctr"/>
            <a:r>
              <a:rPr lang="en-US" sz="5400" dirty="0"/>
              <a:t>Assessment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Tools:</a:t>
            </a:r>
          </a:p>
          <a:p>
            <a:pPr lvl="1"/>
            <a:r>
              <a:rPr lang="en-US" dirty="0"/>
              <a:t>Malnutrition Screening Tool (MST)</a:t>
            </a:r>
          </a:p>
          <a:p>
            <a:pPr lvl="1"/>
            <a:r>
              <a:rPr lang="en-US" dirty="0"/>
              <a:t>24 hour Recall</a:t>
            </a:r>
          </a:p>
          <a:p>
            <a:pPr lvl="1"/>
            <a:r>
              <a:rPr lang="en-US" dirty="0"/>
              <a:t>Food Frequency Questionnaire</a:t>
            </a:r>
          </a:p>
          <a:p>
            <a:pPr lvl="1"/>
            <a:r>
              <a:rPr lang="en-US" dirty="0"/>
              <a:t>Food Diary</a:t>
            </a:r>
          </a:p>
          <a:p>
            <a:pPr lvl="1"/>
            <a:r>
              <a:rPr lang="en-US" dirty="0"/>
              <a:t>Direct Observation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0857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47175" y="459010"/>
            <a:ext cx="8911687" cy="1280890"/>
          </a:xfrm>
        </p:spPr>
        <p:txBody>
          <a:bodyPr/>
          <a:lstStyle/>
          <a:p>
            <a:pPr algn="ctr"/>
            <a:r>
              <a:rPr lang="en-US" sz="5400" dirty="0" smtClean="0"/>
              <a:t>Diagnosis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5800" y="1905000"/>
            <a:ext cx="9125386" cy="4491551"/>
          </a:xfrm>
        </p:spPr>
        <p:txBody>
          <a:bodyPr>
            <a:normAutofit/>
          </a:bodyPr>
          <a:lstStyle/>
          <a:p>
            <a:r>
              <a:rPr lang="en-US" sz="2400" dirty="0" smtClean="0"/>
              <a:t>Imbalanced nutrition </a:t>
            </a:r>
          </a:p>
          <a:p>
            <a:r>
              <a:rPr lang="en-US" sz="2400" dirty="0" smtClean="0"/>
              <a:t>Self-care deficit (feeding)</a:t>
            </a:r>
          </a:p>
          <a:p>
            <a:r>
              <a:rPr lang="en-US" sz="2400" dirty="0" smtClean="0"/>
              <a:t>Constipation or diarrhea related to poor eating patterns, immobility, or medication effects</a:t>
            </a:r>
          </a:p>
          <a:p>
            <a:r>
              <a:rPr lang="en-US" sz="2400" dirty="0" smtClean="0"/>
              <a:t>Deficient fluid volume related to factors affecting access to or absorption of fluids</a:t>
            </a:r>
          </a:p>
        </p:txBody>
      </p:sp>
    </p:spTree>
    <p:extLst>
      <p:ext uri="{BB962C8B-B14F-4D97-AF65-F5344CB8AC3E}">
        <p14:creationId xmlns:p14="http://schemas.microsoft.com/office/powerpoint/2010/main" val="3719268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7458" y="420910"/>
            <a:ext cx="8911687" cy="1280890"/>
          </a:xfrm>
        </p:spPr>
        <p:txBody>
          <a:bodyPr>
            <a:normAutofit/>
          </a:bodyPr>
          <a:lstStyle/>
          <a:p>
            <a:r>
              <a:rPr lang="en-US" sz="5400" dirty="0" smtClean="0"/>
              <a:t>Diagnosis</a:t>
            </a:r>
            <a:endParaRPr lang="en-CA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5012" y="1905000"/>
            <a:ext cx="8915400" cy="3777622"/>
          </a:xfrm>
        </p:spPr>
        <p:txBody>
          <a:bodyPr/>
          <a:lstStyle/>
          <a:p>
            <a:r>
              <a:rPr lang="en-US" sz="2800" dirty="0"/>
              <a:t>Risk for impaired skin integrity related to poor nutritional state</a:t>
            </a:r>
          </a:p>
          <a:p>
            <a:r>
              <a:rPr lang="en-US" sz="2800" dirty="0"/>
              <a:t>Nonadherence </a:t>
            </a:r>
            <a:endParaRPr lang="en-US" sz="2800" dirty="0" smtClean="0"/>
          </a:p>
          <a:p>
            <a:r>
              <a:rPr lang="en-US" sz="2800" dirty="0" smtClean="0"/>
              <a:t>Activity intolerance</a:t>
            </a:r>
            <a:endParaRPr lang="en-US" sz="2800" dirty="0"/>
          </a:p>
          <a:p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1900" y="2622829"/>
            <a:ext cx="4121150" cy="381893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462712" y="6472846"/>
            <a:ext cx="685085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100" dirty="0"/>
              <a:t>http://phoenixrising.me/wp-content/uploads/deconditioned-runner-300x278.png</a:t>
            </a:r>
          </a:p>
        </p:txBody>
      </p:sp>
    </p:spTree>
    <p:extLst>
      <p:ext uri="{BB962C8B-B14F-4D97-AF65-F5344CB8AC3E}">
        <p14:creationId xmlns:p14="http://schemas.microsoft.com/office/powerpoint/2010/main" val="6884496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75775" y="332010"/>
            <a:ext cx="8911687" cy="1280890"/>
          </a:xfrm>
        </p:spPr>
        <p:txBody>
          <a:bodyPr/>
          <a:lstStyle/>
          <a:p>
            <a:pPr algn="ctr"/>
            <a:r>
              <a:rPr lang="en-US" sz="5400" dirty="0" smtClean="0"/>
              <a:t>Planning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8312" y="1854200"/>
            <a:ext cx="9201588" cy="4635713"/>
          </a:xfrm>
        </p:spPr>
        <p:txBody>
          <a:bodyPr>
            <a:normAutofit/>
          </a:bodyPr>
          <a:lstStyle/>
          <a:p>
            <a:pPr>
              <a:buFont typeface="+mj-lt"/>
              <a:buAutoNum type="arabicPeriod"/>
            </a:pPr>
            <a:r>
              <a:rPr lang="en-US" sz="2800" dirty="0" smtClean="0"/>
              <a:t>Achieve weight gain</a:t>
            </a:r>
          </a:p>
          <a:p>
            <a:pPr>
              <a:buFont typeface="+mj-lt"/>
              <a:buAutoNum type="arabicPeriod"/>
            </a:pPr>
            <a:endParaRPr lang="en-US" sz="2800" dirty="0" smtClean="0"/>
          </a:p>
          <a:p>
            <a:pPr>
              <a:buFont typeface="+mj-lt"/>
              <a:buAutoNum type="arabicPeriod"/>
            </a:pPr>
            <a:r>
              <a:rPr lang="en-US" sz="2800" dirty="0" smtClean="0"/>
              <a:t>Consume a specified number of calories per day (with a diet individualized to the patient)</a:t>
            </a:r>
          </a:p>
          <a:p>
            <a:pPr>
              <a:buFont typeface="+mj-lt"/>
              <a:buAutoNum type="arabicPeriod"/>
            </a:pPr>
            <a:endParaRPr lang="en-US" sz="2800" dirty="0" smtClean="0"/>
          </a:p>
          <a:p>
            <a:pPr>
              <a:buFont typeface="+mj-lt"/>
              <a:buAutoNum type="arabicPeriod"/>
            </a:pPr>
            <a:r>
              <a:rPr lang="en-US" sz="2800" dirty="0" smtClean="0"/>
              <a:t>Have no adverse consequences related to malnutrition or nutrition therapies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96890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825" y="461772"/>
            <a:ext cx="8911687" cy="1280890"/>
          </a:xfrm>
        </p:spPr>
        <p:txBody>
          <a:bodyPr/>
          <a:lstStyle/>
          <a:p>
            <a:pPr algn="ctr"/>
            <a:r>
              <a:rPr lang="en-US" sz="5400" dirty="0" smtClean="0"/>
              <a:t>Implementation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0325" y="1742662"/>
            <a:ext cx="6818075" cy="4565691"/>
          </a:xfrm>
        </p:spPr>
        <p:txBody>
          <a:bodyPr>
            <a:normAutofit/>
          </a:bodyPr>
          <a:lstStyle/>
          <a:p>
            <a:r>
              <a:rPr lang="en-US" sz="2800" dirty="0" smtClean="0"/>
              <a:t>Health Promotion</a:t>
            </a:r>
          </a:p>
          <a:p>
            <a:endParaRPr lang="en-US" sz="2800" dirty="0" smtClean="0"/>
          </a:p>
          <a:p>
            <a:r>
              <a:rPr lang="en-US" sz="2800" dirty="0" smtClean="0"/>
              <a:t>Ambulatory and Home Care</a:t>
            </a:r>
          </a:p>
          <a:p>
            <a:endParaRPr lang="en-US" sz="2800" dirty="0" smtClean="0"/>
          </a:p>
          <a:p>
            <a:r>
              <a:rPr lang="en-US" sz="2800" dirty="0" smtClean="0"/>
              <a:t>Acute Intervention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300" y="2548934"/>
            <a:ext cx="3819525" cy="3924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214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8992" y="416690"/>
            <a:ext cx="8911687" cy="1280890"/>
          </a:xfrm>
        </p:spPr>
        <p:txBody>
          <a:bodyPr/>
          <a:lstStyle/>
          <a:p>
            <a:pPr algn="ctr"/>
            <a:r>
              <a:rPr lang="en-US" sz="5400" dirty="0" smtClean="0"/>
              <a:t>Evaluation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3012" y="1697580"/>
            <a:ext cx="10563286" cy="463571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The patient will achieve and maintain optimal</a:t>
            </a:r>
          </a:p>
          <a:p>
            <a:pPr marL="0" indent="0">
              <a:buNone/>
            </a:pPr>
            <a:r>
              <a:rPr lang="en-US" sz="2800" dirty="0" smtClean="0"/>
              <a:t> body weight</a:t>
            </a:r>
          </a:p>
          <a:p>
            <a:r>
              <a:rPr lang="en-US" sz="2800" dirty="0" smtClean="0"/>
              <a:t>The patient will consume a well-balanced diet</a:t>
            </a:r>
          </a:p>
          <a:p>
            <a:r>
              <a:rPr lang="en-US" sz="2800" dirty="0" smtClean="0"/>
              <a:t>The patient will experience no adverse outcomes </a:t>
            </a:r>
          </a:p>
          <a:p>
            <a:pPr marL="0" indent="0">
              <a:buNone/>
            </a:pPr>
            <a:r>
              <a:rPr lang="en-US" sz="2800" dirty="0" smtClean="0"/>
              <a:t>related to malnutrition 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7800" y="4008205"/>
            <a:ext cx="2631698" cy="2631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890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Concepts – article discussion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AutoNum type="arabicPeriod"/>
            </a:pPr>
            <a:r>
              <a:rPr lang="en-CA" sz="2000" dirty="0" smtClean="0"/>
              <a:t>What is the appropriateness </a:t>
            </a:r>
            <a:r>
              <a:rPr lang="en-CA" sz="2000" dirty="0"/>
              <a:t>of this research for nursing </a:t>
            </a:r>
            <a:r>
              <a:rPr lang="en-CA" sz="2000" dirty="0" smtClean="0"/>
              <a:t>care?</a:t>
            </a:r>
          </a:p>
          <a:p>
            <a:pPr marL="0" indent="0">
              <a:buNone/>
            </a:pPr>
            <a:endParaRPr lang="en-CA" sz="2000" dirty="0"/>
          </a:p>
          <a:p>
            <a:pPr marL="0" indent="0">
              <a:buNone/>
            </a:pPr>
            <a:r>
              <a:rPr lang="en-CA" sz="2000" smtClean="0"/>
              <a:t>2. Identify </a:t>
            </a:r>
            <a:r>
              <a:rPr lang="en-CA" sz="2000" dirty="0"/>
              <a:t>the implications for nursing practice:  </a:t>
            </a:r>
          </a:p>
          <a:p>
            <a:pPr marL="0" indent="0">
              <a:buNone/>
            </a:pPr>
            <a:r>
              <a:rPr lang="en-CA" sz="2000" dirty="0"/>
              <a:t>		How would our nursing assessment need to be altered?</a:t>
            </a:r>
          </a:p>
          <a:p>
            <a:pPr marL="0" indent="0">
              <a:buNone/>
            </a:pPr>
            <a:r>
              <a:rPr lang="en-CA" sz="2000" dirty="0"/>
              <a:t>		What concepts are highlighted in regards to provision of </a:t>
            </a:r>
            <a:r>
              <a:rPr lang="en-CA" sz="2000" dirty="0" smtClean="0"/>
              <a:t>				nursing </a:t>
            </a:r>
            <a:r>
              <a:rPr lang="en-CA" sz="2000" dirty="0"/>
              <a:t>care?</a:t>
            </a:r>
          </a:p>
          <a:p>
            <a:pPr marL="0" indent="0">
              <a:buNone/>
            </a:pPr>
            <a:r>
              <a:rPr lang="en-CA" sz="2000" dirty="0"/>
              <a:t>		What nursing diagnosis would be important here?</a:t>
            </a:r>
          </a:p>
          <a:p>
            <a:pPr marL="0" indent="0">
              <a:buNone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22048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study – activity</a:t>
            </a:r>
            <a:br>
              <a:rPr lang="en-US" dirty="0" smtClean="0"/>
            </a:b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8500" y="1397000"/>
            <a:ext cx="9536112" cy="4965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Carrie Green, a 32-year old mother, is considering switching her entire family to a vegan diet as she believes it will make her 3-year old twin daughters healthier.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1. </a:t>
            </a:r>
            <a:r>
              <a:rPr lang="en-US" sz="2000" dirty="0" smtClean="0"/>
              <a:t>What nutritional concerns should you watch for?</a:t>
            </a:r>
          </a:p>
          <a:p>
            <a:pPr marL="0" indent="0">
              <a:buNone/>
            </a:pPr>
            <a:r>
              <a:rPr lang="en-US" sz="2000" dirty="0" smtClean="0"/>
              <a:t>2. How would you assess the family’s nutritional needs and monitor for such concerns?</a:t>
            </a:r>
          </a:p>
          <a:p>
            <a:pPr marL="0" indent="0">
              <a:buNone/>
            </a:pPr>
            <a:r>
              <a:rPr lang="en-US" sz="2000" dirty="0" smtClean="0"/>
              <a:t>3. What advice would you offer to Carrie to enhance her family's health while following a vegan diet?</a:t>
            </a:r>
          </a:p>
          <a:p>
            <a:pPr marL="0" indent="0">
              <a:buNone/>
            </a:pPr>
            <a:r>
              <a:rPr lang="en-US" sz="2000" dirty="0" smtClean="0"/>
              <a:t>4. Plan one day of meals for this family, indicating food servings for the twins that would meet heir protein needs and respect the vegan food diet. </a:t>
            </a:r>
          </a:p>
          <a:p>
            <a:pPr marL="0" indent="0">
              <a:buNone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6428107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5400" dirty="0" smtClean="0"/>
              <a:t>Learning Outcomes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z="2400" dirty="0"/>
              <a:t>Identify the related concepts of transition and change, collaboration, and accountability in relation to malnutrition</a:t>
            </a:r>
          </a:p>
          <a:p>
            <a:pPr lvl="0"/>
            <a:r>
              <a:rPr lang="en-US" sz="2400" smtClean="0"/>
              <a:t>Understand </a:t>
            </a:r>
            <a:r>
              <a:rPr lang="en-US" sz="2400" dirty="0"/>
              <a:t>the nursing care required to care for a malnourished client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385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392" y="429377"/>
            <a:ext cx="8911687" cy="1280890"/>
          </a:xfrm>
        </p:spPr>
        <p:txBody>
          <a:bodyPr/>
          <a:lstStyle/>
          <a:p>
            <a:pPr algn="ctr"/>
            <a:r>
              <a:rPr lang="en-US" sz="5400" dirty="0" smtClean="0"/>
              <a:t>Definition 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0000" y="2222287"/>
            <a:ext cx="10563286" cy="4351508"/>
          </a:xfrm>
        </p:spPr>
        <p:txBody>
          <a:bodyPr>
            <a:normAutofit/>
          </a:bodyPr>
          <a:lstStyle/>
          <a:p>
            <a:r>
              <a:rPr lang="en-US" sz="2400" i="1" dirty="0" smtClean="0"/>
              <a:t>“Malnutrition is a deficit, excess, or imbalance of the essential components of a balanced diet” </a:t>
            </a:r>
            <a:r>
              <a:rPr lang="en-US" sz="2400" dirty="0" smtClean="0"/>
              <a:t>(</a:t>
            </a:r>
            <a:r>
              <a:rPr lang="en-US" sz="2400" dirty="0" err="1" smtClean="0"/>
              <a:t>Soeters</a:t>
            </a:r>
            <a:r>
              <a:rPr lang="en-US" sz="2400" dirty="0" smtClean="0"/>
              <a:t> &amp; </a:t>
            </a:r>
            <a:r>
              <a:rPr lang="en-US" sz="2400" dirty="0" err="1" smtClean="0"/>
              <a:t>Schols</a:t>
            </a:r>
            <a:r>
              <a:rPr lang="en-US" sz="2400" dirty="0" smtClean="0"/>
              <a:t>, 2009)</a:t>
            </a:r>
          </a:p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 smtClean="0"/>
              <a:t>Can refer to alterations in:</a:t>
            </a:r>
          </a:p>
          <a:p>
            <a:pPr lvl="1"/>
            <a:r>
              <a:rPr lang="en-US" sz="2400" dirty="0" smtClean="0"/>
              <a:t>Macronutrients (</a:t>
            </a:r>
            <a:r>
              <a:rPr lang="en-US" sz="2400" dirty="0" err="1" smtClean="0"/>
              <a:t>ie</a:t>
            </a:r>
            <a:r>
              <a:rPr lang="en-US" sz="2400" dirty="0" smtClean="0"/>
              <a:t>. carbs, proteins, fats)</a:t>
            </a:r>
          </a:p>
          <a:p>
            <a:pPr lvl="1"/>
            <a:r>
              <a:rPr lang="en-US" sz="2400" dirty="0" smtClean="0"/>
              <a:t>Micronutrients (electrolytes, vitamins, minerals)</a:t>
            </a:r>
          </a:p>
          <a:p>
            <a:r>
              <a:rPr lang="en-US" sz="2400" dirty="0" smtClean="0"/>
              <a:t>May also be described as </a:t>
            </a:r>
            <a:r>
              <a:rPr lang="en-US" sz="2400" i="1" dirty="0" smtClean="0"/>
              <a:t>under</a:t>
            </a:r>
            <a:r>
              <a:rPr lang="en-US" sz="2400" dirty="0" smtClean="0"/>
              <a:t> or </a:t>
            </a:r>
            <a:r>
              <a:rPr lang="en-US" sz="2400" i="1" dirty="0" smtClean="0"/>
              <a:t>over</a:t>
            </a:r>
            <a:r>
              <a:rPr lang="en-US" sz="2400" dirty="0" smtClean="0"/>
              <a:t> nutrition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17756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991" y="418469"/>
            <a:ext cx="8911687" cy="1280890"/>
          </a:xfrm>
        </p:spPr>
        <p:txBody>
          <a:bodyPr/>
          <a:lstStyle/>
          <a:p>
            <a:pPr algn="ctr"/>
            <a:r>
              <a:rPr lang="en-US" sz="5400" dirty="0" smtClean="0"/>
              <a:t>Undernutrition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78867" y="2002611"/>
            <a:ext cx="10554574" cy="3636511"/>
          </a:xfrm>
        </p:spPr>
        <p:txBody>
          <a:bodyPr>
            <a:noAutofit/>
          </a:bodyPr>
          <a:lstStyle/>
          <a:p>
            <a:r>
              <a:rPr lang="en-US" sz="2000" dirty="0" smtClean="0"/>
              <a:t>Developing countries:</a:t>
            </a:r>
          </a:p>
          <a:p>
            <a:pPr lvl="1"/>
            <a:r>
              <a:rPr lang="en-US" dirty="0" smtClean="0"/>
              <a:t>Inadequate food sources</a:t>
            </a:r>
          </a:p>
          <a:p>
            <a:pPr lvl="1"/>
            <a:r>
              <a:rPr lang="en-US" dirty="0" smtClean="0"/>
              <a:t>Socioeconomics</a:t>
            </a:r>
          </a:p>
          <a:p>
            <a:r>
              <a:rPr lang="en-US" sz="2000" dirty="0" smtClean="0"/>
              <a:t>Canada:</a:t>
            </a:r>
          </a:p>
          <a:p>
            <a:pPr lvl="1"/>
            <a:r>
              <a:rPr lang="en-US" dirty="0" smtClean="0"/>
              <a:t>Key SDOH</a:t>
            </a:r>
          </a:p>
          <a:p>
            <a:pPr lvl="1"/>
            <a:r>
              <a:rPr lang="en-US" dirty="0" smtClean="0"/>
              <a:t>Lone-parent families</a:t>
            </a:r>
          </a:p>
          <a:p>
            <a:pPr lvl="1"/>
            <a:r>
              <a:rPr lang="en-US" dirty="0" smtClean="0"/>
              <a:t>Social assistance</a:t>
            </a:r>
          </a:p>
          <a:p>
            <a:pPr lvl="1"/>
            <a:r>
              <a:rPr lang="en-US" dirty="0" smtClean="0"/>
              <a:t>Indigenous people living off reserve </a:t>
            </a:r>
          </a:p>
          <a:p>
            <a:r>
              <a:rPr lang="en-US" sz="2000" dirty="0" smtClean="0"/>
              <a:t>Hospital and LTC</a:t>
            </a:r>
          </a:p>
          <a:p>
            <a:pPr lvl="1"/>
            <a:r>
              <a:rPr lang="en-US" dirty="0" smtClean="0"/>
              <a:t>37-55%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1078" r="13368"/>
          <a:stretch/>
        </p:blipFill>
        <p:spPr>
          <a:xfrm>
            <a:off x="5909734" y="3626133"/>
            <a:ext cx="5977465" cy="2865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883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82549" y="622298"/>
            <a:ext cx="8426903" cy="5613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408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0258" y="446310"/>
            <a:ext cx="8911687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 smtClean="0"/>
              <a:t>Protein-Calorie Malnutrition (PCM)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439018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Most common </a:t>
            </a:r>
          </a:p>
          <a:p>
            <a:r>
              <a:rPr lang="en-US" sz="2400" dirty="0" smtClean="0"/>
              <a:t>Primary, Secondary, and Combined (most ill, malnourished patients)</a:t>
            </a:r>
          </a:p>
          <a:p>
            <a:r>
              <a:rPr lang="en-US" sz="2400" dirty="0" smtClean="0"/>
              <a:t>Primary:</a:t>
            </a:r>
          </a:p>
          <a:p>
            <a:pPr lvl="1"/>
            <a:r>
              <a:rPr lang="en-US" sz="2000" dirty="0" smtClean="0"/>
              <a:t>Poor eating habits</a:t>
            </a:r>
          </a:p>
          <a:p>
            <a:pPr lvl="1"/>
            <a:r>
              <a:rPr lang="en-US" sz="2000" dirty="0" smtClean="0"/>
              <a:t>Diet low in protein, vitamins, and minerals </a:t>
            </a:r>
          </a:p>
          <a:p>
            <a:pPr marL="0" indent="0">
              <a:buNone/>
            </a:pPr>
            <a:endParaRPr lang="en-US" sz="2200" dirty="0" smtClean="0"/>
          </a:p>
          <a:p>
            <a:pPr lvl="1"/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3866201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800" dirty="0"/>
              <a:t>Protein-Calorie Malnutrition (PCM)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9133" y="2154554"/>
            <a:ext cx="10563286" cy="433503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Secondary:</a:t>
            </a:r>
          </a:p>
          <a:p>
            <a:pPr lvl="1"/>
            <a:r>
              <a:rPr lang="en-US" dirty="0"/>
              <a:t>AKA “disease-related malnutrition”</a:t>
            </a:r>
          </a:p>
          <a:p>
            <a:pPr lvl="1"/>
            <a:r>
              <a:rPr lang="en-US" dirty="0"/>
              <a:t>Alteration </a:t>
            </a:r>
            <a:r>
              <a:rPr lang="en-US" dirty="0" smtClean="0"/>
              <a:t>or </a:t>
            </a:r>
            <a:r>
              <a:rPr lang="en-US" dirty="0"/>
              <a:t>defect in:</a:t>
            </a:r>
          </a:p>
          <a:p>
            <a:pPr lvl="2"/>
            <a:r>
              <a:rPr lang="en-US" dirty="0"/>
              <a:t>Ingestion</a:t>
            </a:r>
          </a:p>
          <a:p>
            <a:pPr lvl="2"/>
            <a:r>
              <a:rPr lang="en-US" dirty="0"/>
              <a:t>Digestion</a:t>
            </a:r>
          </a:p>
          <a:p>
            <a:pPr lvl="2"/>
            <a:r>
              <a:rPr lang="en-US" dirty="0"/>
              <a:t>Absorption</a:t>
            </a:r>
          </a:p>
          <a:p>
            <a:pPr lvl="2"/>
            <a:r>
              <a:rPr lang="en-US" dirty="0"/>
              <a:t>Metabolism</a:t>
            </a:r>
          </a:p>
          <a:p>
            <a:pPr lvl="1"/>
            <a:r>
              <a:rPr lang="en-US" dirty="0"/>
              <a:t>Causes:</a:t>
            </a:r>
          </a:p>
          <a:p>
            <a:pPr lvl="2"/>
            <a:r>
              <a:rPr lang="en-US" dirty="0"/>
              <a:t>GI obstruction</a:t>
            </a:r>
          </a:p>
          <a:p>
            <a:pPr lvl="2"/>
            <a:r>
              <a:rPr lang="en-US" dirty="0"/>
              <a:t>Surgical procedure</a:t>
            </a:r>
          </a:p>
          <a:p>
            <a:pPr lvl="2"/>
            <a:r>
              <a:rPr lang="en-US" dirty="0"/>
              <a:t>Cancer</a:t>
            </a:r>
          </a:p>
          <a:p>
            <a:pPr lvl="2"/>
            <a:r>
              <a:rPr lang="en-US" dirty="0"/>
              <a:t>Malabsorption Syndromes</a:t>
            </a:r>
          </a:p>
          <a:p>
            <a:pPr lvl="2"/>
            <a:r>
              <a:rPr lang="en-US" dirty="0"/>
              <a:t>Drugs </a:t>
            </a:r>
          </a:p>
          <a:p>
            <a:pPr lvl="2"/>
            <a:r>
              <a:rPr lang="en-US" dirty="0"/>
              <a:t>Infectious diseases </a:t>
            </a:r>
          </a:p>
        </p:txBody>
      </p:sp>
    </p:spTree>
    <p:extLst>
      <p:ext uri="{BB962C8B-B14F-4D97-AF65-F5344CB8AC3E}">
        <p14:creationId xmlns:p14="http://schemas.microsoft.com/office/powerpoint/2010/main" val="759991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876" y="815372"/>
            <a:ext cx="6990292" cy="5421043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390168" y="1813810"/>
            <a:ext cx="4638340" cy="310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011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6122</TotalTime>
  <Words>952</Words>
  <Application>Microsoft Office PowerPoint</Application>
  <PresentationFormat>Widescreen</PresentationFormat>
  <Paragraphs>243</Paragraphs>
  <Slides>27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Calibri</vt:lpstr>
      <vt:lpstr>Century Gothic</vt:lpstr>
      <vt:lpstr>Franklin Gothic Medium</vt:lpstr>
      <vt:lpstr>Wingdings 3</vt:lpstr>
      <vt:lpstr>Wisp</vt:lpstr>
      <vt:lpstr>Nursing Care of the Client with Malnutrition: Week 3</vt:lpstr>
      <vt:lpstr>Concepts</vt:lpstr>
      <vt:lpstr>Learning Outcomes</vt:lpstr>
      <vt:lpstr>Definition </vt:lpstr>
      <vt:lpstr>Undernutrition</vt:lpstr>
      <vt:lpstr>PowerPoint Presentation</vt:lpstr>
      <vt:lpstr>Protein-Calorie Malnutrition (PCM)</vt:lpstr>
      <vt:lpstr>Protein-Calorie Malnutrition (PCM)</vt:lpstr>
      <vt:lpstr>PowerPoint Presentation</vt:lpstr>
      <vt:lpstr>Etiology</vt:lpstr>
      <vt:lpstr>Etiology - socioeconomics</vt:lpstr>
      <vt:lpstr>PowerPoint Presentation</vt:lpstr>
      <vt:lpstr>Etiology – physical illness</vt:lpstr>
      <vt:lpstr>Etiology-incomplete diets</vt:lpstr>
      <vt:lpstr>Etiology – food-drug interactions</vt:lpstr>
      <vt:lpstr>Etiology-psychological illness</vt:lpstr>
      <vt:lpstr>Malnutrition in the elderly</vt:lpstr>
      <vt:lpstr>Clinical Manifestations</vt:lpstr>
      <vt:lpstr>Assessment</vt:lpstr>
      <vt:lpstr>Assessment</vt:lpstr>
      <vt:lpstr>Diagnosis</vt:lpstr>
      <vt:lpstr>Diagnosis</vt:lpstr>
      <vt:lpstr>Planning</vt:lpstr>
      <vt:lpstr>Implementation</vt:lpstr>
      <vt:lpstr>Evaluation</vt:lpstr>
      <vt:lpstr>Concepts – article discussion</vt:lpstr>
      <vt:lpstr>Case study – activity </vt:lpstr>
    </vt:vector>
  </TitlesOfParts>
  <Company>Thompson Rivers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Nursing Care of the Client with Malnutrition</dc:title>
  <dc:creator>Kirstin McLaughlin</dc:creator>
  <cp:lastModifiedBy>Melba D'Souza</cp:lastModifiedBy>
  <cp:revision>43</cp:revision>
  <cp:lastPrinted>2018-01-25T20:27:41Z</cp:lastPrinted>
  <dcterms:created xsi:type="dcterms:W3CDTF">2016-02-02T23:49:55Z</dcterms:created>
  <dcterms:modified xsi:type="dcterms:W3CDTF">2018-10-23T17:12:04Z</dcterms:modified>
</cp:coreProperties>
</file>