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7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72" r:id="rId6"/>
    <p:sldId id="271" r:id="rId7"/>
    <p:sldId id="262" r:id="rId8"/>
    <p:sldId id="264" r:id="rId9"/>
    <p:sldId id="261" r:id="rId10"/>
    <p:sldId id="267" r:id="rId11"/>
    <p:sldId id="268" r:id="rId12"/>
    <p:sldId id="269" r:id="rId13"/>
    <p:sldId id="270" r:id="rId1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5AC9079-1052-464F-A3E0-6CA03F72B02C}" type="datetimeFigureOut">
              <a:rPr lang="en-CA" smtClean="0"/>
              <a:t>2018-01-19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9D272A0-DBED-42D0-8791-E4DDA3557AA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1379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272A0-DBED-42D0-8791-E4DDA3557AA0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6093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272A0-DBED-42D0-8791-E4DDA3557AA0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70036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272A0-DBED-42D0-8791-E4DDA3557AA0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70914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272A0-DBED-42D0-8791-E4DDA3557AA0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7806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272A0-DBED-42D0-8791-E4DDA3557AA0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54946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272A0-DBED-42D0-8791-E4DDA3557AA0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2945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272A0-DBED-42D0-8791-E4DDA3557AA0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33953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8ABE3C1-DBE1-495D-B57B-2849774B866A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314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67994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2862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88410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42081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9132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74613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432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8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5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25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91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69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837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4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18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63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D6E9DEC-419B-4CC5-A080-3B06BD5A8291}" type="datetimeFigureOut">
              <a:rPr lang="en-US" smtClean="0"/>
              <a:t>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6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gpYG5_97n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7" y="2523065"/>
            <a:ext cx="6815669" cy="1515533"/>
          </a:xfrm>
        </p:spPr>
        <p:txBody>
          <a:bodyPr/>
          <a:lstStyle/>
          <a:p>
            <a:pPr algn="ctr"/>
            <a:r>
              <a:rPr lang="en-US" dirty="0" smtClean="0"/>
              <a:t>Nursing care of the client with a CVA </a:t>
            </a:r>
            <a:br>
              <a:rPr lang="en-US" dirty="0" smtClean="0"/>
            </a:br>
            <a:r>
              <a:rPr lang="en-US" sz="4000" dirty="0" smtClean="0"/>
              <a:t>(long term management)</a:t>
            </a:r>
            <a:endParaRPr lang="en-C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6" y="4724397"/>
            <a:ext cx="6815669" cy="132080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NURS 2830 – week 2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9110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12523"/>
              </p:ext>
            </p:extLst>
          </p:nvPr>
        </p:nvGraphicFramePr>
        <p:xfrm>
          <a:off x="717672" y="1884915"/>
          <a:ext cx="10531964" cy="3662863"/>
        </p:xfrm>
        <a:graphic>
          <a:graphicData uri="http://schemas.openxmlformats.org/drawingml/2006/table">
            <a:tbl>
              <a:tblPr firstRow="1" firstCol="1" bandRow="1"/>
              <a:tblGrid>
                <a:gridCol w="5265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5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Clinical Group</a:t>
                      </a:r>
                      <a:endParaRPr lang="en-CA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Area of Focus / System</a:t>
                      </a:r>
                      <a:endParaRPr lang="en-CA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9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</a:t>
                      </a:r>
                      <a:endParaRPr lang="en-CA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Neurological / cardiovascular</a:t>
                      </a:r>
                      <a:endParaRPr lang="en-CA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9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4N / 3W</a:t>
                      </a:r>
                      <a:endParaRPr lang="en-CA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Respiratory / Gastrointestinal</a:t>
                      </a:r>
                      <a:endParaRPr lang="en-CA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9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6N</a:t>
                      </a:r>
                      <a:endParaRPr lang="en-CA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Genitourinary / Integument</a:t>
                      </a:r>
                      <a:endParaRPr lang="en-CA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89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6S</a:t>
                      </a:r>
                      <a:endParaRPr lang="en-CA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Musculoskeletal </a:t>
                      </a:r>
                      <a:r>
                        <a:rPr lang="en-GB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psychosocial</a:t>
                      </a:r>
                      <a:endParaRPr lang="en-CA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9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7N</a:t>
                      </a:r>
                      <a:endParaRPr lang="en-CA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Communication </a:t>
                      </a:r>
                      <a:endParaRPr lang="en-CA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585618" y="-427839"/>
            <a:ext cx="15247402" cy="669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796954" y="242132"/>
            <a:ext cx="9034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Class Activity: Organize into groups listed below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5894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2" y="406399"/>
            <a:ext cx="9601196" cy="1303867"/>
          </a:xfrm>
        </p:spPr>
        <p:txBody>
          <a:bodyPr/>
          <a:lstStyle/>
          <a:p>
            <a:r>
              <a:rPr lang="en-US" dirty="0" smtClean="0"/>
              <a:t>Class Presentation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193802" y="2456795"/>
            <a:ext cx="109527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 smtClean="0"/>
              <a:t>Within your groups, address the area of focus or system assigned to you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 smtClean="0"/>
              <a:t>Brainstorm all the potential health risks associated with that system and long term CVA recovery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r>
              <a:rPr lang="en-US" sz="2000" dirty="0" smtClean="0"/>
              <a:t>	Example: GI: Dysphagia</a:t>
            </a:r>
          </a:p>
          <a:p>
            <a:endParaRPr lang="en-US" sz="2000" dirty="0"/>
          </a:p>
          <a:p>
            <a:r>
              <a:rPr lang="en-US" sz="2000" dirty="0" smtClean="0"/>
              <a:t>3) For each potential health issue, indicate a nursing intervention to address the issue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Example: For dysphagia, a nursing intervention would be </a:t>
            </a:r>
            <a:r>
              <a:rPr lang="en-US" sz="2000" b="1" dirty="0" smtClean="0"/>
              <a:t>mouth care TID</a:t>
            </a:r>
          </a:p>
          <a:p>
            <a:endParaRPr lang="en-US" sz="2000" b="1" dirty="0"/>
          </a:p>
          <a:p>
            <a:endParaRPr lang="en-US" sz="2000" b="1" dirty="0" smtClean="0"/>
          </a:p>
          <a:p>
            <a:r>
              <a:rPr lang="en-US" sz="2000" dirty="0" smtClean="0"/>
              <a:t>4) Record this information on the paper provided and present to the class</a:t>
            </a:r>
          </a:p>
          <a:p>
            <a:endParaRPr lang="en-US" sz="2000" dirty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7897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521" y="440265"/>
            <a:ext cx="9601196" cy="1303867"/>
          </a:xfrm>
        </p:spPr>
        <p:txBody>
          <a:bodyPr/>
          <a:lstStyle/>
          <a:p>
            <a:r>
              <a:rPr lang="en-US" dirty="0" smtClean="0"/>
              <a:t>Class Activity: Group Discussion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764518" y="2413686"/>
            <a:ext cx="111622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000" dirty="0" smtClean="0"/>
              <a:t>Within your groups, choose one system and one potential health issue that would be appropriate to teach about to your client and family</a:t>
            </a:r>
          </a:p>
          <a:p>
            <a:pPr marL="457200" indent="-457200">
              <a:buAutoNum type="arabicParenR"/>
            </a:pPr>
            <a:endParaRPr lang="en-US" sz="2000" dirty="0"/>
          </a:p>
          <a:p>
            <a:pPr marL="457200" indent="-457200">
              <a:buAutoNum type="arabicParenR"/>
            </a:pPr>
            <a:r>
              <a:rPr lang="en-US" sz="2000" dirty="0" smtClean="0"/>
              <a:t>Your instructor will assign the group a client who has experienced a CVA with individualized deficits</a:t>
            </a:r>
          </a:p>
          <a:p>
            <a:pPr marL="457200" indent="-457200">
              <a:buAutoNum type="arabicParenR"/>
            </a:pPr>
            <a:endParaRPr lang="en-US" sz="2000" dirty="0"/>
          </a:p>
          <a:p>
            <a:pPr marL="457200" indent="-457200">
              <a:buAutoNum type="arabicParenR"/>
            </a:pPr>
            <a:r>
              <a:rPr lang="en-US" sz="2000" dirty="0" smtClean="0"/>
              <a:t>Create a teaching plan with at least one resource to accommodate for the client’s deficits regarding the topic you have chosen</a:t>
            </a:r>
          </a:p>
          <a:p>
            <a:pPr marL="457200" indent="-457200">
              <a:buAutoNum type="arabicParenR"/>
            </a:pPr>
            <a:endParaRPr lang="en-US" sz="2000" dirty="0"/>
          </a:p>
          <a:p>
            <a:pPr marL="457200" indent="-457200">
              <a:buAutoNum type="arabicParenR"/>
            </a:pPr>
            <a:r>
              <a:rPr lang="en-US" sz="2000" dirty="0" smtClean="0"/>
              <a:t>Provide an evaluation plan to ensure the client and family have understood the content of your teaching plan</a:t>
            </a:r>
          </a:p>
          <a:p>
            <a:pPr marL="457200" indent="-457200">
              <a:buAutoNum type="arabicParenR"/>
            </a:pPr>
            <a:endParaRPr lang="en-US" sz="2000" dirty="0"/>
          </a:p>
          <a:p>
            <a:pPr marL="457200" indent="-457200">
              <a:buAutoNum type="arabicParenR"/>
            </a:pPr>
            <a:r>
              <a:rPr lang="en-US" sz="2000" dirty="0" smtClean="0"/>
              <a:t>Submit work to instructor; provide names of group members at the top of the page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0307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8171" y="2557463"/>
            <a:ext cx="4875657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3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b="1" i="1" dirty="0"/>
              <a:t>Loss</a:t>
            </a:r>
            <a:endParaRPr lang="en-CA" dirty="0"/>
          </a:p>
          <a:p>
            <a:pPr lvl="0"/>
            <a:r>
              <a:rPr lang="en-GB" b="1" i="1" dirty="0"/>
              <a:t>Grief</a:t>
            </a:r>
            <a:endParaRPr lang="en-CA" dirty="0"/>
          </a:p>
          <a:p>
            <a:pPr lvl="0"/>
            <a:r>
              <a:rPr lang="en-GB" b="1" i="1" dirty="0"/>
              <a:t>Loneliness</a:t>
            </a:r>
            <a:endParaRPr lang="en-CA" dirty="0"/>
          </a:p>
          <a:p>
            <a:pPr lvl="0"/>
            <a:r>
              <a:rPr lang="en-GB" b="1" i="1" dirty="0"/>
              <a:t>Isolation</a:t>
            </a:r>
            <a:endParaRPr lang="en-CA" dirty="0"/>
          </a:p>
          <a:p>
            <a:pPr lvl="0"/>
            <a:r>
              <a:rPr lang="en-GB" b="1" i="1" dirty="0"/>
              <a:t>Collaboration</a:t>
            </a:r>
            <a:endParaRPr lang="en-CA" dirty="0"/>
          </a:p>
          <a:p>
            <a:pPr lvl="0"/>
            <a:r>
              <a:rPr lang="en-GB" b="1" i="1" dirty="0"/>
              <a:t>Providing a safe environment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252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Outcomes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CA" sz="2400" dirty="0"/>
              <a:t>Identify the related concepts of loss, isolation, and grief with CVA management</a:t>
            </a:r>
          </a:p>
          <a:p>
            <a:pPr lvl="0"/>
            <a:r>
              <a:rPr lang="en-CA" sz="2400" b="1" dirty="0" smtClean="0"/>
              <a:t>Understand the long term </a:t>
            </a:r>
            <a:r>
              <a:rPr lang="en-CA" sz="2400" b="1" dirty="0"/>
              <a:t>management for a client with CVA</a:t>
            </a:r>
          </a:p>
          <a:p>
            <a:pPr lvl="0"/>
            <a:r>
              <a:rPr lang="en-CA" sz="2400" dirty="0" smtClean="0"/>
              <a:t>Understand the </a:t>
            </a:r>
            <a:r>
              <a:rPr lang="en-CA" sz="2400" dirty="0"/>
              <a:t>rehabilitation nursing management for a client with CVA</a:t>
            </a:r>
          </a:p>
          <a:p>
            <a:pPr lvl="0"/>
            <a:r>
              <a:rPr lang="en-CA" sz="2400" dirty="0" smtClean="0"/>
              <a:t>Understand The </a:t>
            </a:r>
            <a:r>
              <a:rPr lang="en-CA" sz="2400" dirty="0"/>
              <a:t>psychosocial impact of a CVA on the client and family</a:t>
            </a:r>
          </a:p>
        </p:txBody>
      </p:sp>
    </p:spTree>
    <p:extLst>
      <p:ext uri="{BB962C8B-B14F-4D97-AF65-F5344CB8AC3E}">
        <p14:creationId xmlns:p14="http://schemas.microsoft.com/office/powerpoint/2010/main" val="328111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</a:t>
            </a:r>
            <a:r>
              <a:rPr lang="en-US" dirty="0"/>
              <a:t>/</a:t>
            </a:r>
            <a:r>
              <a:rPr lang="en-US" dirty="0" smtClean="0"/>
              <a:t> In-prep Discussion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Why is it important for nurses to understand the psychosocial impact stroke can have on individuals? Please provide an example with client confidentiality in mind. </a:t>
            </a:r>
          </a:p>
          <a:p>
            <a:endParaRPr lang="en-US" dirty="0"/>
          </a:p>
          <a:p>
            <a:r>
              <a:rPr lang="en-US" dirty="0" smtClean="0"/>
              <a:t>What are the Stages of Change?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are the feelings and thoughts expressed by the clients within the study similar to the Stages of Change?</a:t>
            </a:r>
          </a:p>
          <a:p>
            <a:endParaRPr lang="en-US" dirty="0"/>
          </a:p>
          <a:p>
            <a:r>
              <a:rPr lang="en-US" dirty="0" smtClean="0"/>
              <a:t>How </a:t>
            </a:r>
            <a:r>
              <a:rPr lang="en-US" dirty="0"/>
              <a:t>can a registered nurse use the Stages of Change in practice with clients who have experienced a stroke?</a:t>
            </a:r>
          </a:p>
          <a:p>
            <a:pPr marL="0" indent="0">
              <a:buNone/>
            </a:pPr>
            <a:endParaRPr lang="en-US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272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recovery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www.youtube.com/watch?v=YgpYG5_97nE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4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Admission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Primary Assessment</a:t>
            </a:r>
          </a:p>
          <a:p>
            <a:r>
              <a:rPr lang="en-US" dirty="0" smtClean="0"/>
              <a:t>Long term Assessment </a:t>
            </a:r>
          </a:p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Maintain stable or improved LOC</a:t>
            </a:r>
          </a:p>
          <a:p>
            <a:pPr lvl="1"/>
            <a:r>
              <a:rPr lang="en-US" dirty="0" smtClean="0"/>
              <a:t>Max physical function</a:t>
            </a:r>
          </a:p>
          <a:p>
            <a:pPr lvl="1"/>
            <a:r>
              <a:rPr lang="en-US" dirty="0" smtClean="0"/>
              <a:t>Max self care</a:t>
            </a:r>
          </a:p>
          <a:p>
            <a:pPr lvl="1"/>
            <a:r>
              <a:rPr lang="en-US" dirty="0" smtClean="0"/>
              <a:t>Maintain body function</a:t>
            </a:r>
          </a:p>
          <a:p>
            <a:pPr lvl="1"/>
            <a:r>
              <a:rPr lang="en-US" dirty="0" smtClean="0"/>
              <a:t>Max communication abilities</a:t>
            </a:r>
          </a:p>
          <a:p>
            <a:pPr lvl="1"/>
            <a:r>
              <a:rPr lang="en-US" dirty="0" smtClean="0"/>
              <a:t>Adequate nutrition</a:t>
            </a:r>
          </a:p>
          <a:p>
            <a:pPr lvl="1"/>
            <a:r>
              <a:rPr lang="en-US" dirty="0" smtClean="0"/>
              <a:t>Avoid complications</a:t>
            </a:r>
          </a:p>
          <a:p>
            <a:pPr lvl="1"/>
            <a:r>
              <a:rPr lang="en-US" dirty="0" smtClean="0"/>
              <a:t>Personal coping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9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Recovery - Rehabilitation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Assess level of ADL’s</a:t>
            </a:r>
          </a:p>
          <a:p>
            <a:r>
              <a:rPr lang="en-US" dirty="0" smtClean="0"/>
              <a:t>Education</a:t>
            </a:r>
          </a:p>
          <a:p>
            <a:r>
              <a:rPr lang="en-US" dirty="0" smtClean="0"/>
              <a:t>Total care</a:t>
            </a:r>
          </a:p>
          <a:p>
            <a:pPr lvl="1"/>
            <a:r>
              <a:rPr lang="en-US" dirty="0" smtClean="0"/>
              <a:t>Medications</a:t>
            </a:r>
          </a:p>
          <a:p>
            <a:pPr lvl="1"/>
            <a:r>
              <a:rPr lang="en-US" dirty="0" smtClean="0"/>
              <a:t>Nutrition</a:t>
            </a:r>
          </a:p>
          <a:p>
            <a:pPr lvl="1"/>
            <a:r>
              <a:rPr lang="en-US" dirty="0" smtClean="0"/>
              <a:t>Mobility</a:t>
            </a:r>
          </a:p>
          <a:p>
            <a:pPr lvl="1"/>
            <a:r>
              <a:rPr lang="en-US" dirty="0" smtClean="0"/>
              <a:t>Exercises</a:t>
            </a:r>
          </a:p>
          <a:p>
            <a:pPr lvl="1"/>
            <a:r>
              <a:rPr lang="en-US" dirty="0" smtClean="0"/>
              <a:t>Hygiene </a:t>
            </a:r>
          </a:p>
          <a:p>
            <a:pPr lvl="1"/>
            <a:r>
              <a:rPr lang="en-US" dirty="0" smtClean="0"/>
              <a:t>Toileting</a:t>
            </a:r>
          </a:p>
          <a:p>
            <a:pPr lvl="1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999" y="1992633"/>
            <a:ext cx="3094924" cy="412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9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recovery - coping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Losses</a:t>
            </a:r>
          </a:p>
          <a:p>
            <a:pPr lvl="1"/>
            <a:r>
              <a:rPr lang="en-US" dirty="0" smtClean="0"/>
              <a:t>Sensory</a:t>
            </a:r>
          </a:p>
          <a:p>
            <a:pPr lvl="1"/>
            <a:r>
              <a:rPr lang="en-US" dirty="0" smtClean="0"/>
              <a:t>Intellectual</a:t>
            </a:r>
          </a:p>
          <a:p>
            <a:pPr lvl="1"/>
            <a:r>
              <a:rPr lang="en-US" dirty="0" smtClean="0"/>
              <a:t>Communicative</a:t>
            </a:r>
          </a:p>
          <a:p>
            <a:pPr lvl="1"/>
            <a:r>
              <a:rPr lang="en-US" dirty="0" smtClean="0"/>
              <a:t>Functional</a:t>
            </a:r>
          </a:p>
          <a:p>
            <a:pPr lvl="1"/>
            <a:r>
              <a:rPr lang="en-US" dirty="0" smtClean="0"/>
              <a:t>Role behavior</a:t>
            </a:r>
          </a:p>
          <a:p>
            <a:pPr lvl="1"/>
            <a:r>
              <a:rPr lang="en-US" dirty="0" smtClean="0"/>
              <a:t>Emotional</a:t>
            </a:r>
          </a:p>
          <a:p>
            <a:pPr lvl="1"/>
            <a:r>
              <a:rPr lang="en-US" dirty="0" smtClean="0"/>
              <a:t>Social</a:t>
            </a:r>
          </a:p>
          <a:p>
            <a:pPr lvl="1"/>
            <a:r>
              <a:rPr lang="en-US" dirty="0" smtClean="0"/>
              <a:t>Vocational</a:t>
            </a:r>
          </a:p>
          <a:p>
            <a:pPr lvl="1"/>
            <a:r>
              <a:rPr lang="en-US" dirty="0" smtClean="0"/>
              <a:t>Sexual function</a:t>
            </a:r>
          </a:p>
          <a:p>
            <a:pPr lvl="1"/>
            <a:endParaRPr lang="en-US" dirty="0" smtClean="0"/>
          </a:p>
          <a:p>
            <a:pPr lvl="1"/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888" y="2015066"/>
            <a:ext cx="2748844" cy="41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4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management: Activity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94" y="2557463"/>
            <a:ext cx="4976812" cy="3317875"/>
          </a:xfrm>
        </p:spPr>
      </p:pic>
    </p:spTree>
    <p:extLst>
      <p:ext uri="{BB962C8B-B14F-4D97-AF65-F5344CB8AC3E}">
        <p14:creationId xmlns:p14="http://schemas.microsoft.com/office/powerpoint/2010/main" val="15928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2103</TotalTime>
  <Words>395</Words>
  <Application>Microsoft Office PowerPoint</Application>
  <PresentationFormat>Widescreen</PresentationFormat>
  <Paragraphs>100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Garamond</vt:lpstr>
      <vt:lpstr>Times New Roman</vt:lpstr>
      <vt:lpstr>Organic</vt:lpstr>
      <vt:lpstr>Nursing care of the client with a CVA  (long term management)</vt:lpstr>
      <vt:lpstr>Concepts</vt:lpstr>
      <vt:lpstr>Learning Outcomes</vt:lpstr>
      <vt:lpstr>Article / In-prep Discussion</vt:lpstr>
      <vt:lpstr>Stroke recovery</vt:lpstr>
      <vt:lpstr>Stroke Admission</vt:lpstr>
      <vt:lpstr>Stroke Recovery - Rehabilitation</vt:lpstr>
      <vt:lpstr>Stroke recovery - coping</vt:lpstr>
      <vt:lpstr>Stroke management: Activity</vt:lpstr>
      <vt:lpstr>PowerPoint Presentation</vt:lpstr>
      <vt:lpstr>Class Presentation</vt:lpstr>
      <vt:lpstr>Class Activity: Group Discussion</vt:lpstr>
      <vt:lpstr>PowerPoint Presentation</vt:lpstr>
    </vt:vector>
  </TitlesOfParts>
  <Company>Thompson Rivers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Candace Walker</dc:creator>
  <cp:lastModifiedBy>cawalker</cp:lastModifiedBy>
  <cp:revision>38</cp:revision>
  <cp:lastPrinted>2016-02-04T22:01:13Z</cp:lastPrinted>
  <dcterms:created xsi:type="dcterms:W3CDTF">2016-01-27T20:41:57Z</dcterms:created>
  <dcterms:modified xsi:type="dcterms:W3CDTF">2018-01-19T18:41:15Z</dcterms:modified>
</cp:coreProperties>
</file>