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sldIdLst>
    <p:sldId id="257" r:id="rId2"/>
    <p:sldId id="258" r:id="rId3"/>
    <p:sldId id="259" r:id="rId4"/>
    <p:sldId id="260" r:id="rId5"/>
    <p:sldId id="261" r:id="rId6"/>
    <p:sldId id="262" r:id="rId7"/>
    <p:sldId id="263" r:id="rId8"/>
    <p:sldId id="264" r:id="rId9"/>
    <p:sldId id="265" r:id="rId10"/>
    <p:sldId id="266" r:id="rId11"/>
    <p:sldId id="267"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042E67-C522-4177-AF54-8B52632F90DA}" type="datetimeFigureOut">
              <a:rPr lang="en-CA" smtClean="0"/>
              <a:t>2018-10-23</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1C46BF-6C52-4A03-801A-FFDF45A55164}" type="slidenum">
              <a:rPr lang="en-CA" smtClean="0"/>
              <a:t>‹#›</a:t>
            </a:fld>
            <a:endParaRPr lang="en-CA"/>
          </a:p>
        </p:txBody>
      </p:sp>
    </p:spTree>
    <p:extLst>
      <p:ext uri="{BB962C8B-B14F-4D97-AF65-F5344CB8AC3E}">
        <p14:creationId xmlns:p14="http://schemas.microsoft.com/office/powerpoint/2010/main" val="7780184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810E1E9A-E921-4174-A0FC-51868D7AC568}"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30729937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Show list from Goh</a:t>
            </a:r>
          </a:p>
          <a:p>
            <a:endParaRPr lang="en-CA" dirty="0" smtClean="0"/>
          </a:p>
          <a:p>
            <a:r>
              <a:rPr lang="en-CA" dirty="0" smtClean="0"/>
              <a:t>If must be used, use sparingly</a:t>
            </a:r>
            <a:r>
              <a:rPr lang="en-CA" baseline="0" dirty="0" smtClean="0"/>
              <a:t>  </a:t>
            </a:r>
          </a:p>
          <a:p>
            <a:endParaRPr lang="en-CA" baseline="0" dirty="0" smtClean="0"/>
          </a:p>
          <a:p>
            <a:r>
              <a:rPr lang="en-CA" baseline="0" dirty="0" smtClean="0"/>
              <a:t>ACE inhibitors can cause decrease perfusion pressure and hyperkalemia</a:t>
            </a:r>
            <a:endParaRPr lang="en-CA" dirty="0"/>
          </a:p>
        </p:txBody>
      </p:sp>
      <p:sp>
        <p:nvSpPr>
          <p:cNvPr id="4" name="Slide Number Placeholder 3"/>
          <p:cNvSpPr>
            <a:spLocks noGrp="1"/>
          </p:cNvSpPr>
          <p:nvPr>
            <p:ph type="sldNum" sz="quarter" idx="10"/>
          </p:nvPr>
        </p:nvSpPr>
        <p:spPr/>
        <p:txBody>
          <a:bodyPr/>
          <a:lstStyle/>
          <a:p>
            <a:pPr>
              <a:defRPr/>
            </a:pPr>
            <a:fld id="{E8C68B1F-9501-4EAF-B862-AAF9EE54E9C6}" type="slidenum">
              <a:rPr lang="en-US" smtClean="0">
                <a:solidFill>
                  <a:prstClr val="black"/>
                </a:solidFill>
              </a:rPr>
              <a:pPr>
                <a:defRPr/>
              </a:pPr>
              <a:t>10</a:t>
            </a:fld>
            <a:endParaRPr lang="en-US" dirty="0">
              <a:solidFill>
                <a:prstClr val="black"/>
              </a:solidFill>
            </a:endParaRPr>
          </a:p>
        </p:txBody>
      </p:sp>
    </p:spTree>
    <p:extLst>
      <p:ext uri="{BB962C8B-B14F-4D97-AF65-F5344CB8AC3E}">
        <p14:creationId xmlns:p14="http://schemas.microsoft.com/office/powerpoint/2010/main" val="37938091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Let’s think about any client you have looked</a:t>
            </a:r>
            <a:r>
              <a:rPr lang="en-CA" baseline="0" dirty="0" smtClean="0"/>
              <a:t> after in the hospital.. How many have some or all of these risk factors?   </a:t>
            </a:r>
          </a:p>
          <a:p>
            <a:r>
              <a:rPr lang="en-CA" baseline="0" dirty="0" smtClean="0"/>
              <a:t>CHF -  cardiorenal syndrome. 1/3 of CHF clients will develop cardiorenal insufficiency.  High mortality rate. Kidney dysfuction due to overload that impedes renal function</a:t>
            </a:r>
          </a:p>
          <a:p>
            <a:r>
              <a:rPr lang="en-CA" baseline="0" dirty="0" smtClean="0"/>
              <a:t>Now, if they receive contrast … </a:t>
            </a:r>
            <a:endParaRPr lang="en-CA" dirty="0"/>
          </a:p>
        </p:txBody>
      </p:sp>
      <p:sp>
        <p:nvSpPr>
          <p:cNvPr id="4" name="Slide Number Placeholder 3"/>
          <p:cNvSpPr>
            <a:spLocks noGrp="1"/>
          </p:cNvSpPr>
          <p:nvPr>
            <p:ph type="sldNum" sz="quarter" idx="10"/>
          </p:nvPr>
        </p:nvSpPr>
        <p:spPr/>
        <p:txBody>
          <a:bodyPr/>
          <a:lstStyle/>
          <a:p>
            <a:pPr>
              <a:defRPr/>
            </a:pPr>
            <a:fld id="{E8C68B1F-9501-4EAF-B862-AAF9EE54E9C6}" type="slidenum">
              <a:rPr lang="en-US" smtClean="0">
                <a:solidFill>
                  <a:prstClr val="black"/>
                </a:solidFill>
              </a:rPr>
              <a:pPr>
                <a:defRPr/>
              </a:pPr>
              <a:t>11</a:t>
            </a:fld>
            <a:endParaRPr lang="en-US" dirty="0">
              <a:solidFill>
                <a:prstClr val="black"/>
              </a:solidFill>
            </a:endParaRPr>
          </a:p>
        </p:txBody>
      </p:sp>
    </p:spTree>
    <p:extLst>
      <p:ext uri="{BB962C8B-B14F-4D97-AF65-F5344CB8AC3E}">
        <p14:creationId xmlns:p14="http://schemas.microsoft.com/office/powerpoint/2010/main" val="12746220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clinical presentation, in particular the presence or absence of pain, depends upon the site of obstruction, the degree of obstruction (ie, partial or complete), and the rapidity with which obstruction develops</a:t>
            </a:r>
            <a:endParaRPr lang="en-CA" dirty="0"/>
          </a:p>
        </p:txBody>
      </p:sp>
      <p:sp>
        <p:nvSpPr>
          <p:cNvPr id="4" name="Slide Number Placeholder 3"/>
          <p:cNvSpPr>
            <a:spLocks noGrp="1"/>
          </p:cNvSpPr>
          <p:nvPr>
            <p:ph type="sldNum" sz="quarter" idx="10"/>
          </p:nvPr>
        </p:nvSpPr>
        <p:spPr/>
        <p:txBody>
          <a:bodyPr/>
          <a:lstStyle/>
          <a:p>
            <a:fld id="{810E1E9A-E921-4174-A0FC-51868D7AC568}" type="slidenum">
              <a:rPr lang="en-US" smtClean="0">
                <a:solidFill>
                  <a:prstClr val="black"/>
                </a:solidFill>
              </a:rPr>
              <a:pPr/>
              <a:t>12</a:t>
            </a:fld>
            <a:endParaRPr lang="en-US" dirty="0">
              <a:solidFill>
                <a:prstClr val="black"/>
              </a:solidFill>
            </a:endParaRPr>
          </a:p>
        </p:txBody>
      </p:sp>
    </p:spTree>
    <p:extLst>
      <p:ext uri="{BB962C8B-B14F-4D97-AF65-F5344CB8AC3E}">
        <p14:creationId xmlns:p14="http://schemas.microsoft.com/office/powerpoint/2010/main" val="18476113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We know the nephrons are very susceptible</a:t>
            </a:r>
            <a:r>
              <a:rPr lang="en-CA" baseline="0" dirty="0" smtClean="0"/>
              <a:t> to injury from ischemia or exposure to nephrotoxins </a:t>
            </a:r>
          </a:p>
          <a:p>
            <a:endParaRPr lang="en-CA" baseline="0" dirty="0" smtClean="0"/>
          </a:p>
          <a:p>
            <a:r>
              <a:rPr lang="en-CA" baseline="0" dirty="0" smtClean="0"/>
              <a:t>When ischemia along with nephrotoxins occur together --- risk is very high.</a:t>
            </a:r>
          </a:p>
          <a:p>
            <a:r>
              <a:rPr lang="en-CA" b="1" baseline="0" dirty="0" smtClean="0"/>
              <a:t>What are causes of ischemia?   </a:t>
            </a:r>
            <a:r>
              <a:rPr lang="en-CA" baseline="0" dirty="0" smtClean="0"/>
              <a:t>…   major surgery, sepsis , trauma, burn pts, </a:t>
            </a:r>
          </a:p>
          <a:p>
            <a:endParaRPr lang="en-CA" baseline="0" dirty="0" smtClean="0"/>
          </a:p>
          <a:p>
            <a:r>
              <a:rPr lang="en-CA" b="1" baseline="0" dirty="0" smtClean="0"/>
              <a:t>How bad does the ischemia need to be?   </a:t>
            </a:r>
            <a:r>
              <a:rPr lang="en-CA" baseline="0" dirty="0" smtClean="0"/>
              <a:t>Ischemia lasting more than 2 hours causes ever and irreversible damage to kidney tubules and patchy cellular necrosis and sloughing.</a:t>
            </a:r>
          </a:p>
          <a:p>
            <a:pPr marL="174708" indent="-174708">
              <a:buFontTx/>
              <a:buChar char="-"/>
            </a:pPr>
            <a:r>
              <a:rPr lang="en-CA" b="1" baseline="0" dirty="0" smtClean="0"/>
              <a:t>GFR reduced ++ </a:t>
            </a:r>
          </a:p>
          <a:p>
            <a:pPr marL="174708" indent="-174708">
              <a:buFontTx/>
              <a:buChar char="-"/>
            </a:pPr>
            <a:endParaRPr lang="en-CA" baseline="0" dirty="0" smtClean="0"/>
          </a:p>
          <a:p>
            <a:pPr marL="174708" indent="-174708">
              <a:buFontTx/>
              <a:buChar char="-"/>
            </a:pPr>
            <a:r>
              <a:rPr lang="en-CA" baseline="0" dirty="0" smtClean="0"/>
              <a:t>Sepsis – affects bloodflow and perfusion to kidneys. Also can cuase interstitial edema and inflammatory damage to renal tubular cells</a:t>
            </a:r>
          </a:p>
          <a:p>
            <a:pPr marL="174708" indent="-174708">
              <a:buFontTx/>
              <a:buChar char="-"/>
            </a:pPr>
            <a:endParaRPr lang="en-CA" baseline="0" dirty="0" smtClean="0"/>
          </a:p>
          <a:p>
            <a:pPr marL="174708" indent="-174708">
              <a:buFontTx/>
              <a:buChar char="-"/>
            </a:pPr>
            <a:endParaRPr lang="en-CA" baseline="0" dirty="0" smtClean="0"/>
          </a:p>
          <a:p>
            <a:pPr marL="174708" indent="-174708">
              <a:buFontTx/>
              <a:buChar char="-"/>
            </a:pPr>
            <a:r>
              <a:rPr lang="en-CA" baseline="0" dirty="0" smtClean="0"/>
              <a:t>Elderly – very susceptiable …</a:t>
            </a:r>
          </a:p>
          <a:p>
            <a:pPr marL="174708" indent="-174708">
              <a:buFontTx/>
              <a:buChar char="-"/>
            </a:pPr>
            <a:r>
              <a:rPr lang="en-CA" baseline="0" dirty="0" smtClean="0"/>
              <a:t>Dehyration – increases risk by increasing toxin concentration</a:t>
            </a:r>
            <a:endParaRPr lang="en-CA" dirty="0"/>
          </a:p>
        </p:txBody>
      </p:sp>
      <p:sp>
        <p:nvSpPr>
          <p:cNvPr id="4" name="Slide Number Placeholder 3"/>
          <p:cNvSpPr>
            <a:spLocks noGrp="1"/>
          </p:cNvSpPr>
          <p:nvPr>
            <p:ph type="sldNum" sz="quarter" idx="10"/>
          </p:nvPr>
        </p:nvSpPr>
        <p:spPr/>
        <p:txBody>
          <a:bodyPr/>
          <a:lstStyle/>
          <a:p>
            <a:pPr>
              <a:defRPr/>
            </a:pPr>
            <a:fld id="{E8C68B1F-9501-4EAF-B862-AAF9EE54E9C6}" type="slidenum">
              <a:rPr lang="en-US" smtClean="0">
                <a:solidFill>
                  <a:prstClr val="black"/>
                </a:solidFill>
              </a:rPr>
              <a:pPr>
                <a:defRPr/>
              </a:pPr>
              <a:t>13</a:t>
            </a:fld>
            <a:endParaRPr lang="en-US" dirty="0">
              <a:solidFill>
                <a:prstClr val="black"/>
              </a:solidFill>
            </a:endParaRPr>
          </a:p>
        </p:txBody>
      </p:sp>
    </p:spTree>
    <p:extLst>
      <p:ext uri="{BB962C8B-B14F-4D97-AF65-F5344CB8AC3E}">
        <p14:creationId xmlns:p14="http://schemas.microsoft.com/office/powerpoint/2010/main" val="20055322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The course of AKI due to acute tubular necrosis progresses through three phases: initiation, maintenance, and recovery phases.  </a:t>
            </a:r>
          </a:p>
          <a:p>
            <a:r>
              <a:rPr lang="en-CA" i="1" dirty="0"/>
              <a:t>Initiation phase</a:t>
            </a:r>
            <a:endParaRPr lang="en-CA" dirty="0"/>
          </a:p>
          <a:p>
            <a:pPr lvl="0"/>
            <a:r>
              <a:rPr lang="en-CA" dirty="0"/>
              <a:t>Increase in serum creatinine and BUN</a:t>
            </a:r>
          </a:p>
          <a:p>
            <a:pPr lvl="0"/>
            <a:r>
              <a:rPr lang="en-CA" dirty="0"/>
              <a:t>Decrease in urine output </a:t>
            </a:r>
          </a:p>
          <a:p>
            <a:r>
              <a:rPr lang="en-CA" dirty="0"/>
              <a:t> </a:t>
            </a:r>
          </a:p>
          <a:p>
            <a:pPr marL="174708" indent="-174708">
              <a:buFontTx/>
              <a:buChar char="-"/>
            </a:pPr>
            <a:r>
              <a:rPr lang="en-CA" dirty="0" smtClean="0"/>
              <a:t>May last days to weeks</a:t>
            </a:r>
          </a:p>
          <a:p>
            <a:pPr marL="174708" indent="-174708">
              <a:buFontTx/>
              <a:buChar char="-"/>
            </a:pPr>
            <a:r>
              <a:rPr lang="en-CA" dirty="0" smtClean="0"/>
              <a:t>Can</a:t>
            </a:r>
            <a:r>
              <a:rPr lang="en-CA" baseline="0" dirty="0" smtClean="0"/>
              <a:t> be seen as a continuation from prerenal azotemia to instrinsic AKI</a:t>
            </a:r>
          </a:p>
          <a:p>
            <a:pPr marL="174708" indent="-174708">
              <a:buFontTx/>
              <a:buChar char="-"/>
            </a:pPr>
            <a:r>
              <a:rPr lang="en-CA" baseline="0" dirty="0" smtClean="0"/>
              <a:t>Begins with initiating event (hypotension related to significant MI/surgery..)  and ends with tubular injury</a:t>
            </a:r>
          </a:p>
          <a:p>
            <a:pPr marL="174708" indent="-174708">
              <a:buFontTx/>
              <a:buChar char="-"/>
            </a:pPr>
            <a:r>
              <a:rPr lang="en-CA" baseline="0" dirty="0" smtClean="0"/>
              <a:t>Few symptoms in this phase and often missed </a:t>
            </a:r>
          </a:p>
          <a:p>
            <a:pPr marL="174708" indent="-174708">
              <a:buFontTx/>
              <a:buChar char="-"/>
            </a:pPr>
            <a:endParaRPr lang="en-CA" baseline="0" dirty="0" smtClean="0"/>
          </a:p>
          <a:p>
            <a:pPr marL="174708" indent="-174708">
              <a:buFontTx/>
              <a:buChar char="-"/>
            </a:pPr>
            <a:endParaRPr lang="en-CA" baseline="0" dirty="0" smtClean="0"/>
          </a:p>
        </p:txBody>
      </p:sp>
      <p:sp>
        <p:nvSpPr>
          <p:cNvPr id="4" name="Slide Number Placeholder 3"/>
          <p:cNvSpPr>
            <a:spLocks noGrp="1"/>
          </p:cNvSpPr>
          <p:nvPr>
            <p:ph type="sldNum" sz="quarter" idx="10"/>
          </p:nvPr>
        </p:nvSpPr>
        <p:spPr/>
        <p:txBody>
          <a:bodyPr/>
          <a:lstStyle/>
          <a:p>
            <a:pPr>
              <a:defRPr/>
            </a:pPr>
            <a:fld id="{E8C68B1F-9501-4EAF-B862-AAF9EE54E9C6}" type="slidenum">
              <a:rPr lang="en-US" smtClean="0">
                <a:solidFill>
                  <a:prstClr val="black"/>
                </a:solidFill>
              </a:rPr>
              <a:pPr>
                <a:defRPr/>
              </a:pPr>
              <a:t>14</a:t>
            </a:fld>
            <a:endParaRPr lang="en-US" dirty="0">
              <a:solidFill>
                <a:prstClr val="black"/>
              </a:solidFill>
            </a:endParaRPr>
          </a:p>
        </p:txBody>
      </p:sp>
    </p:spTree>
    <p:extLst>
      <p:ext uri="{BB962C8B-B14F-4D97-AF65-F5344CB8AC3E}">
        <p14:creationId xmlns:p14="http://schemas.microsoft.com/office/powerpoint/2010/main" val="26445668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fontAlgn="base">
              <a:spcBef>
                <a:spcPct val="30000"/>
              </a:spcBef>
              <a:spcAft>
                <a:spcPct val="0"/>
              </a:spcAft>
              <a:defRPr/>
            </a:pPr>
            <a:endParaRPr lang="en-CA" dirty="0" smtClean="0"/>
          </a:p>
        </p:txBody>
      </p:sp>
      <p:sp>
        <p:nvSpPr>
          <p:cNvPr id="4" name="Slide Number Placeholder 3"/>
          <p:cNvSpPr>
            <a:spLocks noGrp="1"/>
          </p:cNvSpPr>
          <p:nvPr>
            <p:ph type="sldNum" sz="quarter" idx="10"/>
          </p:nvPr>
        </p:nvSpPr>
        <p:spPr/>
        <p:txBody>
          <a:bodyPr/>
          <a:lstStyle/>
          <a:p>
            <a:pPr>
              <a:defRPr/>
            </a:pPr>
            <a:fld id="{E8C68B1F-9501-4EAF-B862-AAF9EE54E9C6}" type="slidenum">
              <a:rPr lang="en-US" smtClean="0">
                <a:solidFill>
                  <a:prstClr val="black"/>
                </a:solidFill>
              </a:rPr>
              <a:pPr>
                <a:defRPr/>
              </a:pPr>
              <a:t>15</a:t>
            </a:fld>
            <a:endParaRPr lang="en-US" dirty="0">
              <a:solidFill>
                <a:prstClr val="black"/>
              </a:solidFill>
            </a:endParaRPr>
          </a:p>
        </p:txBody>
      </p:sp>
    </p:spTree>
    <p:extLst>
      <p:ext uri="{BB962C8B-B14F-4D97-AF65-F5344CB8AC3E}">
        <p14:creationId xmlns:p14="http://schemas.microsoft.com/office/powerpoint/2010/main" val="36369463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smtClean="0"/>
          </a:p>
          <a:p>
            <a:endParaRPr lang="en-CA" dirty="0"/>
          </a:p>
        </p:txBody>
      </p:sp>
      <p:sp>
        <p:nvSpPr>
          <p:cNvPr id="4" name="Slide Number Placeholder 3"/>
          <p:cNvSpPr>
            <a:spLocks noGrp="1"/>
          </p:cNvSpPr>
          <p:nvPr>
            <p:ph type="sldNum" sz="quarter" idx="10"/>
          </p:nvPr>
        </p:nvSpPr>
        <p:spPr/>
        <p:txBody>
          <a:bodyPr/>
          <a:lstStyle/>
          <a:p>
            <a:pPr>
              <a:defRPr/>
            </a:pPr>
            <a:fld id="{E8C68B1F-9501-4EAF-B862-AAF9EE54E9C6}" type="slidenum">
              <a:rPr lang="en-US" smtClean="0">
                <a:solidFill>
                  <a:prstClr val="black"/>
                </a:solidFill>
              </a:rPr>
              <a:pPr>
                <a:defRPr/>
              </a:pPr>
              <a:t>16</a:t>
            </a:fld>
            <a:endParaRPr lang="en-US" dirty="0">
              <a:solidFill>
                <a:prstClr val="black"/>
              </a:solidFill>
            </a:endParaRPr>
          </a:p>
        </p:txBody>
      </p:sp>
    </p:spTree>
    <p:extLst>
      <p:ext uri="{BB962C8B-B14F-4D97-AF65-F5344CB8AC3E}">
        <p14:creationId xmlns:p14="http://schemas.microsoft.com/office/powerpoint/2010/main" val="24689019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810E1E9A-E921-4174-A0FC-51868D7AC568}" type="slidenum">
              <a:rPr lang="en-US" smtClean="0">
                <a:solidFill>
                  <a:prstClr val="black"/>
                </a:solidFill>
              </a:rPr>
              <a:pPr/>
              <a:t>17</a:t>
            </a:fld>
            <a:endParaRPr lang="en-US" dirty="0">
              <a:solidFill>
                <a:prstClr val="black"/>
              </a:solidFill>
            </a:endParaRPr>
          </a:p>
        </p:txBody>
      </p:sp>
    </p:spTree>
    <p:extLst>
      <p:ext uri="{BB962C8B-B14F-4D97-AF65-F5344CB8AC3E}">
        <p14:creationId xmlns:p14="http://schemas.microsoft.com/office/powerpoint/2010/main" val="37402494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Covered in patho </a:t>
            </a:r>
          </a:p>
          <a:p>
            <a:r>
              <a:rPr lang="en-CA" dirty="0" smtClean="0"/>
              <a:t>Pg 1277  </a:t>
            </a:r>
          </a:p>
          <a:p>
            <a:endParaRPr lang="en-CA" dirty="0" smtClean="0"/>
          </a:p>
          <a:p>
            <a:r>
              <a:rPr lang="en-CA" dirty="0" smtClean="0"/>
              <a:t>For our class we will focus on hyperkalemia.</a:t>
            </a:r>
            <a:r>
              <a:rPr lang="en-CA" baseline="0" dirty="0" smtClean="0"/>
              <a:t> Most will be covered in patho, and some we will cover in CKD </a:t>
            </a:r>
          </a:p>
          <a:p>
            <a:endParaRPr lang="en-CA" baseline="0" dirty="0" smtClean="0"/>
          </a:p>
        </p:txBody>
      </p:sp>
      <p:sp>
        <p:nvSpPr>
          <p:cNvPr id="4" name="Slide Number Placeholder 3"/>
          <p:cNvSpPr>
            <a:spLocks noGrp="1"/>
          </p:cNvSpPr>
          <p:nvPr>
            <p:ph type="sldNum" sz="quarter" idx="10"/>
          </p:nvPr>
        </p:nvSpPr>
        <p:spPr/>
        <p:txBody>
          <a:bodyPr/>
          <a:lstStyle/>
          <a:p>
            <a:pPr>
              <a:defRPr/>
            </a:pPr>
            <a:fld id="{E8C68B1F-9501-4EAF-B862-AAF9EE54E9C6}" type="slidenum">
              <a:rPr lang="en-US" smtClean="0">
                <a:solidFill>
                  <a:prstClr val="black"/>
                </a:solidFill>
              </a:rPr>
              <a:pPr>
                <a:defRPr/>
              </a:pPr>
              <a:t>18</a:t>
            </a:fld>
            <a:endParaRPr lang="en-US" dirty="0">
              <a:solidFill>
                <a:prstClr val="black"/>
              </a:solidFill>
            </a:endParaRPr>
          </a:p>
        </p:txBody>
      </p:sp>
    </p:spTree>
    <p:extLst>
      <p:ext uri="{BB962C8B-B14F-4D97-AF65-F5344CB8AC3E}">
        <p14:creationId xmlns:p14="http://schemas.microsoft.com/office/powerpoint/2010/main" val="15513460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E8C68B1F-9501-4EAF-B862-AAF9EE54E9C6}" type="slidenum">
              <a:rPr lang="en-US" smtClean="0">
                <a:solidFill>
                  <a:prstClr val="black"/>
                </a:solidFill>
              </a:rPr>
              <a:pPr>
                <a:defRPr/>
              </a:pPr>
              <a:t>19</a:t>
            </a:fld>
            <a:endParaRPr lang="en-US" dirty="0">
              <a:solidFill>
                <a:prstClr val="black"/>
              </a:solidFill>
            </a:endParaRPr>
          </a:p>
        </p:txBody>
      </p:sp>
    </p:spTree>
    <p:extLst>
      <p:ext uri="{BB962C8B-B14F-4D97-AF65-F5344CB8AC3E}">
        <p14:creationId xmlns:p14="http://schemas.microsoft.com/office/powerpoint/2010/main" val="12746120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810E1E9A-E921-4174-A0FC-51868D7AC568}" type="slidenum">
              <a:rPr lang="en-US" smtClean="0">
                <a:solidFill>
                  <a:prstClr val="black"/>
                </a:solidFill>
              </a:rPr>
              <a:pPr/>
              <a:t>2</a:t>
            </a:fld>
            <a:endParaRPr lang="en-US" dirty="0">
              <a:solidFill>
                <a:prstClr val="black"/>
              </a:solidFill>
            </a:endParaRPr>
          </a:p>
        </p:txBody>
      </p:sp>
    </p:spTree>
    <p:extLst>
      <p:ext uri="{BB962C8B-B14F-4D97-AF65-F5344CB8AC3E}">
        <p14:creationId xmlns:p14="http://schemas.microsoft.com/office/powerpoint/2010/main" val="41502278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E8C68B1F-9501-4EAF-B862-AAF9EE54E9C6}" type="slidenum">
              <a:rPr lang="en-US" smtClean="0">
                <a:solidFill>
                  <a:prstClr val="black"/>
                </a:solidFill>
              </a:rPr>
              <a:pPr>
                <a:defRPr/>
              </a:pPr>
              <a:t>20</a:t>
            </a:fld>
            <a:endParaRPr lang="en-US" dirty="0">
              <a:solidFill>
                <a:prstClr val="black"/>
              </a:solidFill>
            </a:endParaRPr>
          </a:p>
        </p:txBody>
      </p:sp>
    </p:spTree>
    <p:extLst>
      <p:ext uri="{BB962C8B-B14F-4D97-AF65-F5344CB8AC3E}">
        <p14:creationId xmlns:p14="http://schemas.microsoft.com/office/powerpoint/2010/main" val="426588763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E8C68B1F-9501-4EAF-B862-AAF9EE54E9C6}" type="slidenum">
              <a:rPr lang="en-US" smtClean="0">
                <a:solidFill>
                  <a:prstClr val="black"/>
                </a:solidFill>
              </a:rPr>
              <a:pPr>
                <a:defRPr/>
              </a:pPr>
              <a:t>21</a:t>
            </a:fld>
            <a:endParaRPr lang="en-US" dirty="0">
              <a:solidFill>
                <a:prstClr val="black"/>
              </a:solidFill>
            </a:endParaRPr>
          </a:p>
        </p:txBody>
      </p:sp>
    </p:spTree>
    <p:extLst>
      <p:ext uri="{BB962C8B-B14F-4D97-AF65-F5344CB8AC3E}">
        <p14:creationId xmlns:p14="http://schemas.microsoft.com/office/powerpoint/2010/main" val="12861629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235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CCC8F63-B5EA-42F3-BA16-9F985A6BC62C}" type="slidenum">
              <a:rPr lang="en-US">
                <a:solidFill>
                  <a:prstClr val="black"/>
                </a:solidFill>
                <a:cs typeface="Arial" charset="0"/>
              </a:rPr>
              <a:pPr fontAlgn="base">
                <a:spcBef>
                  <a:spcPct val="0"/>
                </a:spcBef>
                <a:spcAft>
                  <a:spcPct val="0"/>
                </a:spcAft>
              </a:pPr>
              <a:t>22</a:t>
            </a:fld>
            <a:endParaRPr lang="en-US" dirty="0">
              <a:solidFill>
                <a:prstClr val="black"/>
              </a:solidFill>
              <a:cs typeface="Arial" charset="0"/>
            </a:endParaRPr>
          </a:p>
        </p:txBody>
      </p:sp>
    </p:spTree>
    <p:extLst>
      <p:ext uri="{BB962C8B-B14F-4D97-AF65-F5344CB8AC3E}">
        <p14:creationId xmlns:p14="http://schemas.microsoft.com/office/powerpoint/2010/main" val="283688612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Rot="1" noChangeAspect="1" noTextEdit="1"/>
          </p:cNvSpPr>
          <p:nvPr>
            <p:ph type="sldImg"/>
          </p:nvPr>
        </p:nvSpPr>
        <p:spPr bwMode="auto">
          <a:noFill/>
          <a:ln>
            <a:solidFill>
              <a:srgbClr val="000000"/>
            </a:solidFill>
            <a:miter lim="800000"/>
            <a:headEnd/>
            <a:tailEnd/>
          </a:ln>
        </p:spPr>
      </p:sp>
      <p:sp>
        <p:nvSpPr>
          <p:cNvPr id="110595" name="Rectangle 3"/>
          <p:cNvSpPr>
            <a:spLocks noGrp="1"/>
          </p:cNvSpPr>
          <p:nvPr>
            <p:ph type="body" idx="1"/>
          </p:nvPr>
        </p:nvSpPr>
        <p:spPr bwMode="auto">
          <a:noFill/>
        </p:spPr>
        <p:txBody>
          <a:bodyPr wrap="square" numCol="1" anchor="t" anchorCtr="0" compatLnSpc="1">
            <a:prstTxWarp prst="textNoShape">
              <a:avLst/>
            </a:prstTxWarp>
          </a:bodyPr>
          <a:lstStyle/>
          <a:p>
            <a:r>
              <a:rPr lang="en-CA" dirty="0" smtClean="0"/>
              <a:t>Physical stressors include:</a:t>
            </a:r>
          </a:p>
          <a:p>
            <a:r>
              <a:rPr lang="en-CA" dirty="0" smtClean="0"/>
              <a:t>Restrictions in fluid and food</a:t>
            </a:r>
          </a:p>
          <a:p>
            <a:r>
              <a:rPr lang="en-CA" dirty="0" smtClean="0"/>
              <a:t>Muscle cramps</a:t>
            </a:r>
          </a:p>
          <a:p>
            <a:r>
              <a:rPr lang="en-CA" dirty="0" smtClean="0"/>
              <a:t>Itchiness</a:t>
            </a:r>
          </a:p>
          <a:p>
            <a:r>
              <a:rPr lang="en-CA" dirty="0" smtClean="0"/>
              <a:t>Fatigue</a:t>
            </a:r>
          </a:p>
          <a:p>
            <a:r>
              <a:rPr lang="en-CA" dirty="0" smtClean="0"/>
              <a:t>Activity restrictions </a:t>
            </a:r>
          </a:p>
          <a:p>
            <a:r>
              <a:rPr lang="en-CA" dirty="0" smtClean="0"/>
              <a:t>Frequent hospitalizations</a:t>
            </a:r>
          </a:p>
          <a:p>
            <a:r>
              <a:rPr lang="en-CA" dirty="0" smtClean="0"/>
              <a:t> decrease in social contacts </a:t>
            </a:r>
          </a:p>
          <a:p>
            <a:r>
              <a:rPr lang="en-CA" dirty="0" smtClean="0"/>
              <a:t>Uncertainty about future </a:t>
            </a:r>
          </a:p>
          <a:p>
            <a:endParaRPr lang="en-CA" dirty="0" smtClean="0"/>
          </a:p>
          <a:p>
            <a:r>
              <a:rPr lang="en-CA" dirty="0" smtClean="0"/>
              <a:t>RF</a:t>
            </a:r>
            <a:r>
              <a:rPr lang="en-CA" baseline="0" dirty="0" smtClean="0"/>
              <a:t> is a major shock </a:t>
            </a:r>
            <a:r>
              <a:rPr lang="en-CA" baseline="0" dirty="0" err="1" smtClean="0"/>
              <a:t>espec</a:t>
            </a:r>
            <a:r>
              <a:rPr lang="en-CA" baseline="0" dirty="0" smtClean="0"/>
              <a:t> if they already have another chronic disease and they are trying to cope with that one as well. </a:t>
            </a:r>
          </a:p>
          <a:p>
            <a:r>
              <a:rPr lang="en-CA" baseline="0" dirty="0" smtClean="0"/>
              <a:t>They must make changes that are a lifelong </a:t>
            </a:r>
            <a:r>
              <a:rPr lang="en-CA" baseline="0" dirty="0" err="1" smtClean="0"/>
              <a:t>committement</a:t>
            </a:r>
            <a:r>
              <a:rPr lang="en-CA" baseline="0" dirty="0" smtClean="0"/>
              <a:t> </a:t>
            </a:r>
          </a:p>
          <a:p>
            <a:r>
              <a:rPr lang="en-CA" baseline="0" dirty="0" smtClean="0"/>
              <a:t>-symptom management </a:t>
            </a:r>
          </a:p>
          <a:p>
            <a:r>
              <a:rPr lang="en-CA" baseline="0" dirty="0" smtClean="0"/>
              <a:t>Life </a:t>
            </a:r>
            <a:r>
              <a:rPr lang="en-CA" baseline="0" dirty="0" err="1" smtClean="0"/>
              <a:t>life</a:t>
            </a:r>
            <a:r>
              <a:rPr lang="en-CA" baseline="0" dirty="0" smtClean="0"/>
              <a:t> as normal as possible is a goal</a:t>
            </a:r>
            <a:endParaRPr lang="en-CA" dirty="0" smtClean="0"/>
          </a:p>
        </p:txBody>
      </p:sp>
    </p:spTree>
    <p:extLst>
      <p:ext uri="{BB962C8B-B14F-4D97-AF65-F5344CB8AC3E}">
        <p14:creationId xmlns:p14="http://schemas.microsoft.com/office/powerpoint/2010/main" val="108847550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810E1E9A-E921-4174-A0FC-51868D7AC568}" type="slidenum">
              <a:rPr lang="en-US" smtClean="0">
                <a:solidFill>
                  <a:prstClr val="black"/>
                </a:solidFill>
              </a:rPr>
              <a:pPr/>
              <a:t>24</a:t>
            </a:fld>
            <a:endParaRPr lang="en-US" dirty="0">
              <a:solidFill>
                <a:prstClr val="black"/>
              </a:solidFill>
            </a:endParaRPr>
          </a:p>
        </p:txBody>
      </p:sp>
    </p:spTree>
    <p:extLst>
      <p:ext uri="{BB962C8B-B14F-4D97-AF65-F5344CB8AC3E}">
        <p14:creationId xmlns:p14="http://schemas.microsoft.com/office/powerpoint/2010/main" val="299896237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Rot="1" noChangeAspect="1" noTextEdit="1"/>
          </p:cNvSpPr>
          <p:nvPr>
            <p:ph type="sldImg"/>
          </p:nvPr>
        </p:nvSpPr>
        <p:spPr bwMode="auto">
          <a:noFill/>
          <a:ln>
            <a:solidFill>
              <a:srgbClr val="000000"/>
            </a:solidFill>
            <a:miter lim="800000"/>
            <a:headEnd/>
            <a:tailEnd/>
          </a:ln>
        </p:spPr>
      </p:sp>
      <p:sp>
        <p:nvSpPr>
          <p:cNvPr id="113667" name="Rectangle 3"/>
          <p:cNvSpPr>
            <a:spLocks noGrp="1"/>
          </p:cNvSpPr>
          <p:nvPr>
            <p:ph type="body" idx="1"/>
          </p:nvPr>
        </p:nvSpPr>
        <p:spPr bwMode="auto">
          <a:noFill/>
        </p:spPr>
        <p:txBody>
          <a:bodyPr wrap="square" numCol="1" anchor="t" anchorCtr="0" compatLnSpc="1">
            <a:prstTxWarp prst="textNoShape">
              <a:avLst/>
            </a:prstTxWarp>
          </a:bodyPr>
          <a:lstStyle/>
          <a:p>
            <a:r>
              <a:rPr lang="en-CA" dirty="0" smtClean="0"/>
              <a:t>Susan </a:t>
            </a:r>
            <a:r>
              <a:rPr lang="en-CA" dirty="0" err="1" smtClean="0"/>
              <a:t>Kobasa</a:t>
            </a:r>
            <a:r>
              <a:rPr lang="en-CA" dirty="0" smtClean="0"/>
              <a:t>, identified these three elements and found that they are essential for an effective stress-hardy mindset to exist: challenge, personal control, and commitment. </a:t>
            </a:r>
          </a:p>
          <a:p>
            <a:endParaRPr lang="en-CA" dirty="0" smtClean="0"/>
          </a:p>
          <a:p>
            <a:endParaRPr lang="en-CA" dirty="0" smtClean="0"/>
          </a:p>
          <a:p>
            <a:endParaRPr lang="en-CA" dirty="0" smtClean="0"/>
          </a:p>
        </p:txBody>
      </p:sp>
    </p:spTree>
    <p:extLst>
      <p:ext uri="{BB962C8B-B14F-4D97-AF65-F5344CB8AC3E}">
        <p14:creationId xmlns:p14="http://schemas.microsoft.com/office/powerpoint/2010/main" val="27049145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Rot="1" noChangeAspect="1" noTextEdit="1"/>
          </p:cNvSpPr>
          <p:nvPr>
            <p:ph type="sldImg"/>
          </p:nvPr>
        </p:nvSpPr>
        <p:spPr bwMode="auto">
          <a:noFill/>
          <a:ln>
            <a:solidFill>
              <a:srgbClr val="000000"/>
            </a:solidFill>
            <a:miter lim="800000"/>
            <a:headEnd/>
            <a:tailEnd/>
          </a:ln>
        </p:spPr>
      </p:sp>
      <p:sp>
        <p:nvSpPr>
          <p:cNvPr id="114691" name="Rectangle 3"/>
          <p:cNvSpPr>
            <a:spLocks noGrp="1"/>
          </p:cNvSpPr>
          <p:nvPr>
            <p:ph type="body" idx="1"/>
          </p:nvPr>
        </p:nvSpPr>
        <p:spPr bwMode="auto">
          <a:noFill/>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Stress-hardy people view stress as a challenge that they can potentially overcome if only they can understand it properly. Their habit of looking at stress as a challenge to be overcome motivates them to address the causes of their stress in positive ways. This active approach to stress may be contrasted with the more common approach, where stress is viewed as an unfortunate, overwhelming or even paralyzing force that overwhelms rather than motivates. </a:t>
            </a:r>
            <a:endParaRPr lang="en-CA" sz="1100" dirty="0" smtClean="0"/>
          </a:p>
          <a:p>
            <a:endParaRPr lang="en-CA" dirty="0" smtClean="0"/>
          </a:p>
        </p:txBody>
      </p:sp>
    </p:spTree>
    <p:extLst>
      <p:ext uri="{BB962C8B-B14F-4D97-AF65-F5344CB8AC3E}">
        <p14:creationId xmlns:p14="http://schemas.microsoft.com/office/powerpoint/2010/main" val="109467134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a group, emotionally hardy people tend to accept challenges and to work to overcome and master them. Even when true mastery of a challenge is not possible (e.g., when a situation is not possible to control), hardy people work to find what possibilities do exist for mastery and pursue them. When faced with the loss of employment, a hardy person would seize upon opportunities for exploring new employment options rather than become depressed and demoralized. </a:t>
            </a:r>
            <a:endParaRPr lang="en-CA" dirty="0"/>
          </a:p>
        </p:txBody>
      </p:sp>
      <p:sp>
        <p:nvSpPr>
          <p:cNvPr id="4" name="Slide Number Placeholder 3"/>
          <p:cNvSpPr>
            <a:spLocks noGrp="1"/>
          </p:cNvSpPr>
          <p:nvPr>
            <p:ph type="sldNum" sz="quarter" idx="10"/>
          </p:nvPr>
        </p:nvSpPr>
        <p:spPr/>
        <p:txBody>
          <a:bodyPr/>
          <a:lstStyle/>
          <a:p>
            <a:fld id="{810E1E9A-E921-4174-A0FC-51868D7AC568}" type="slidenum">
              <a:rPr lang="en-US" smtClean="0">
                <a:solidFill>
                  <a:prstClr val="black"/>
                </a:solidFill>
              </a:rPr>
              <a:pPr/>
              <a:t>27</a:t>
            </a:fld>
            <a:endParaRPr lang="en-US" dirty="0">
              <a:solidFill>
                <a:prstClr val="black"/>
              </a:solidFill>
            </a:endParaRPr>
          </a:p>
        </p:txBody>
      </p:sp>
    </p:spTree>
    <p:extLst>
      <p:ext uri="{BB962C8B-B14F-4D97-AF65-F5344CB8AC3E}">
        <p14:creationId xmlns:p14="http://schemas.microsoft.com/office/powerpoint/2010/main" val="199752448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Part of the reason hardy people are able to stay in the game and persist in their coping efforts is because as a group they are committed to an active, engaged stance towards life. They feel that their life has purpose (whatever shape that may be), and that purpose motivates them to actively attempt to influence their surroundings and to persevere even when their attempts to influence their surroundings don't appear to be working out. A person who has no purpose in life – no motivation and no commitment – will not be able to lead a resilient life. On the other hand, resilient people find meaning in their activities even when faced with significant adversity precisely because they are committed to finding that meaning; towards taking an active, problem-solving approach to life. </a:t>
            </a:r>
            <a:endParaRPr lang="en-CA" dirty="0"/>
          </a:p>
        </p:txBody>
      </p:sp>
      <p:sp>
        <p:nvSpPr>
          <p:cNvPr id="4" name="Slide Number Placeholder 3"/>
          <p:cNvSpPr>
            <a:spLocks noGrp="1"/>
          </p:cNvSpPr>
          <p:nvPr>
            <p:ph type="sldNum" sz="quarter" idx="10"/>
          </p:nvPr>
        </p:nvSpPr>
        <p:spPr/>
        <p:txBody>
          <a:bodyPr/>
          <a:lstStyle/>
          <a:p>
            <a:fld id="{810E1E9A-E921-4174-A0FC-51868D7AC568}" type="slidenum">
              <a:rPr lang="en-US" smtClean="0">
                <a:solidFill>
                  <a:prstClr val="black"/>
                </a:solidFill>
              </a:rPr>
              <a:pPr/>
              <a:t>28</a:t>
            </a:fld>
            <a:endParaRPr lang="en-US" dirty="0">
              <a:solidFill>
                <a:prstClr val="black"/>
              </a:solidFill>
            </a:endParaRPr>
          </a:p>
        </p:txBody>
      </p:sp>
    </p:spTree>
    <p:extLst>
      <p:ext uri="{BB962C8B-B14F-4D97-AF65-F5344CB8AC3E}">
        <p14:creationId xmlns:p14="http://schemas.microsoft.com/office/powerpoint/2010/main" val="132014138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Rot="1" noChangeAspect="1" noTextEdit="1"/>
          </p:cNvSpPr>
          <p:nvPr>
            <p:ph type="sldImg"/>
          </p:nvPr>
        </p:nvSpPr>
        <p:spPr bwMode="auto">
          <a:noFill/>
          <a:ln>
            <a:solidFill>
              <a:srgbClr val="000000"/>
            </a:solidFill>
            <a:miter lim="800000"/>
            <a:headEnd/>
            <a:tailEnd/>
          </a:ln>
        </p:spPr>
      </p:sp>
      <p:sp>
        <p:nvSpPr>
          <p:cNvPr id="116739" name="Rectangle 3"/>
          <p:cNvSpPr>
            <a:spLocks noGrp="1"/>
          </p:cNvSpPr>
          <p:nvPr>
            <p:ph type="body" idx="1"/>
          </p:nvPr>
        </p:nvSpPr>
        <p:spPr bwMode="auto">
          <a:noFill/>
        </p:spPr>
        <p:txBody>
          <a:bodyPr wrap="square" numCol="1" anchor="t" anchorCtr="0" compatLnSpc="1">
            <a:prstTxWarp prst="textNoShape">
              <a:avLst/>
            </a:prstTxWarp>
          </a:bodyPr>
          <a:lstStyle/>
          <a:p>
            <a:pPr>
              <a:lnSpc>
                <a:spcPct val="80000"/>
              </a:lnSpc>
            </a:pPr>
            <a:r>
              <a:rPr lang="en-US" sz="800" dirty="0"/>
              <a:t>Track 180: bob and </a:t>
            </a:r>
            <a:r>
              <a:rPr lang="en-US" sz="800" dirty="0" err="1"/>
              <a:t>maureen</a:t>
            </a:r>
            <a:r>
              <a:rPr lang="en-US" sz="800" dirty="0"/>
              <a:t> </a:t>
            </a:r>
            <a:r>
              <a:rPr lang="en-US" sz="800" dirty="0" err="1"/>
              <a:t>paulson</a:t>
            </a:r>
            <a:endParaRPr lang="en-US" sz="800" dirty="0"/>
          </a:p>
          <a:p>
            <a:pPr>
              <a:lnSpc>
                <a:spcPct val="80000"/>
              </a:lnSpc>
            </a:pPr>
            <a:endParaRPr lang="en-US" sz="800" dirty="0"/>
          </a:p>
          <a:p>
            <a:pPr>
              <a:lnSpc>
                <a:spcPct val="80000"/>
              </a:lnSpc>
            </a:pPr>
            <a:r>
              <a:rPr lang="en-US" sz="800" dirty="0"/>
              <a:t>4min 40sec</a:t>
            </a:r>
          </a:p>
          <a:p>
            <a:pPr>
              <a:lnSpc>
                <a:spcPct val="80000"/>
              </a:lnSpc>
            </a:pPr>
            <a:endParaRPr lang="en-US" sz="800" dirty="0"/>
          </a:p>
          <a:p>
            <a:pPr>
              <a:lnSpc>
                <a:spcPct val="80000"/>
              </a:lnSpc>
            </a:pPr>
            <a:r>
              <a:rPr lang="en-US" sz="800" dirty="0"/>
              <a:t>Is he hardy?</a:t>
            </a:r>
          </a:p>
          <a:p>
            <a:pPr>
              <a:lnSpc>
                <a:spcPct val="80000"/>
              </a:lnSpc>
            </a:pPr>
            <a:r>
              <a:rPr lang="en-US" sz="800" dirty="0"/>
              <a:t>What characteristics does he have that make him hardy?</a:t>
            </a:r>
          </a:p>
          <a:p>
            <a:pPr>
              <a:lnSpc>
                <a:spcPct val="80000"/>
              </a:lnSpc>
              <a:buFontTx/>
              <a:buChar char="-"/>
            </a:pPr>
            <a:r>
              <a:rPr lang="en-US" sz="800" dirty="0"/>
              <a:t>Strong family support – wife significant advocate / loving relationship</a:t>
            </a:r>
          </a:p>
          <a:p>
            <a:pPr lvl="1">
              <a:lnSpc>
                <a:spcPct val="80000"/>
              </a:lnSpc>
              <a:buFontTx/>
              <a:buChar char="-"/>
            </a:pPr>
            <a:r>
              <a:rPr lang="en-US" sz="800" dirty="0"/>
              <a:t>Wife states:  “work as a team”      “sometimes sad and depressed” but doesn’t let that get them down</a:t>
            </a:r>
          </a:p>
          <a:p>
            <a:pPr lvl="1">
              <a:lnSpc>
                <a:spcPct val="80000"/>
              </a:lnSpc>
              <a:buFontTx/>
              <a:buChar char="-"/>
            </a:pPr>
            <a:endParaRPr lang="en-US" sz="800" dirty="0"/>
          </a:p>
          <a:p>
            <a:pPr lvl="1">
              <a:lnSpc>
                <a:spcPct val="80000"/>
              </a:lnSpc>
              <a:buFontTx/>
              <a:buChar char="-"/>
            </a:pPr>
            <a:r>
              <a:rPr lang="en-US" sz="800" dirty="0"/>
              <a:t>Bob states:</a:t>
            </a:r>
          </a:p>
          <a:p>
            <a:pPr lvl="1">
              <a:lnSpc>
                <a:spcPct val="80000"/>
              </a:lnSpc>
              <a:buFontTx/>
              <a:buChar char="-"/>
            </a:pPr>
            <a:r>
              <a:rPr lang="en-US" sz="800" dirty="0"/>
              <a:t>- “I still have a lot to offer”  -- believes in himself / sense of inner control over what he can do</a:t>
            </a:r>
          </a:p>
          <a:p>
            <a:pPr lvl="1">
              <a:lnSpc>
                <a:spcPct val="80000"/>
              </a:lnSpc>
              <a:buFontTx/>
              <a:buChar char="-"/>
            </a:pPr>
            <a:r>
              <a:rPr lang="en-US" sz="800" dirty="0"/>
              <a:t>His spirit has kept him going </a:t>
            </a:r>
          </a:p>
          <a:p>
            <a:pPr lvl="1">
              <a:lnSpc>
                <a:spcPct val="80000"/>
              </a:lnSpc>
              <a:buFontTx/>
              <a:buChar char="-"/>
            </a:pPr>
            <a:endParaRPr lang="en-US" sz="800" dirty="0"/>
          </a:p>
          <a:p>
            <a:pPr lvl="1">
              <a:lnSpc>
                <a:spcPct val="80000"/>
              </a:lnSpc>
              <a:buFontTx/>
              <a:buChar char="-"/>
            </a:pPr>
            <a:r>
              <a:rPr lang="en-US" sz="800" dirty="0"/>
              <a:t>Maureen:</a:t>
            </a:r>
          </a:p>
          <a:p>
            <a:pPr lvl="1">
              <a:lnSpc>
                <a:spcPct val="80000"/>
              </a:lnSpc>
              <a:buFontTx/>
              <a:buChar char="-"/>
            </a:pPr>
            <a:r>
              <a:rPr lang="en-US" sz="800" dirty="0"/>
              <a:t>-initially after diagnosis – gathered information. And refused to give up   </a:t>
            </a:r>
          </a:p>
          <a:p>
            <a:pPr lvl="1">
              <a:lnSpc>
                <a:spcPct val="80000"/>
              </a:lnSpc>
              <a:buFontTx/>
              <a:buChar char="-"/>
            </a:pPr>
            <a:endParaRPr lang="en-US" sz="800" dirty="0"/>
          </a:p>
          <a:p>
            <a:pPr lvl="1">
              <a:lnSpc>
                <a:spcPct val="80000"/>
              </a:lnSpc>
              <a:buFontTx/>
              <a:buChar char="-"/>
            </a:pPr>
            <a:r>
              <a:rPr lang="en-US" sz="800" dirty="0"/>
              <a:t>Both believe they can inspire others with message of hope</a:t>
            </a:r>
          </a:p>
          <a:p>
            <a:pPr lvl="1">
              <a:lnSpc>
                <a:spcPct val="80000"/>
              </a:lnSpc>
              <a:buFontTx/>
              <a:buChar char="-"/>
            </a:pPr>
            <a:endParaRPr lang="en-US" sz="800" dirty="0"/>
          </a:p>
          <a:p>
            <a:pPr>
              <a:lnSpc>
                <a:spcPct val="80000"/>
              </a:lnSpc>
            </a:pPr>
            <a:r>
              <a:rPr lang="en-CA" sz="800" dirty="0"/>
              <a:t>Lawyer/ book writer/ inspiration to all people confronted with adversity</a:t>
            </a:r>
          </a:p>
          <a:p>
            <a:pPr>
              <a:lnSpc>
                <a:spcPct val="80000"/>
              </a:lnSpc>
            </a:pPr>
            <a:r>
              <a:rPr lang="en-CA" sz="800" dirty="0"/>
              <a:t>Paulson, 71, was selected for award because of his professional success, and for his positive spirit and determination to live life to the fullest despite its challenges.</a:t>
            </a:r>
          </a:p>
          <a:p>
            <a:pPr>
              <a:lnSpc>
                <a:spcPct val="80000"/>
              </a:lnSpc>
            </a:pPr>
            <a:endParaRPr lang="en-CA" sz="800" dirty="0"/>
          </a:p>
          <a:p>
            <a:pPr>
              <a:lnSpc>
                <a:spcPct val="80000"/>
              </a:lnSpc>
            </a:pPr>
            <a:r>
              <a:rPr lang="en-CA" sz="800" b="1" u="sng" dirty="0"/>
              <a:t>About Robert Paulson</a:t>
            </a:r>
            <a:endParaRPr lang="en-CA" sz="800" dirty="0"/>
          </a:p>
          <a:p>
            <a:pPr>
              <a:lnSpc>
                <a:spcPct val="80000"/>
              </a:lnSpc>
            </a:pPr>
            <a:r>
              <a:rPr lang="en-CA" sz="800" dirty="0"/>
              <a:t>            Paulson learned he has ALS in 1996. He uses a feeding tube and ventilator for nutrition and breathing assistance, and a tilt-and-recline manual wheelchair for mobility. To help with communication, Paulson uses a system on his computer that allows him to select keyboard characters with his eyes. </a:t>
            </a:r>
          </a:p>
          <a:p>
            <a:pPr>
              <a:lnSpc>
                <a:spcPct val="80000"/>
              </a:lnSpc>
            </a:pPr>
            <a:r>
              <a:rPr lang="en-CA" sz="800" dirty="0"/>
              <a:t>            With a degree in nuclear engineering from Kansas State University and a Bachelor of Laws from Georgetown University, Paulson practiced patent law in New York for more than 40 years. Though retired, he has maintained an active </a:t>
            </a:r>
            <a:r>
              <a:rPr lang="en-CA" sz="800" i="1" dirty="0"/>
              <a:t>pro bono</a:t>
            </a:r>
            <a:r>
              <a:rPr lang="en-CA" sz="800" dirty="0"/>
              <a:t> legal advisory role on a variety of subjects including wills, trusts and patent licensing negotiations, and has mentored a law student. Paulson pursued an interest in vocal technique and singing for most of his life, performing in opera workshops, at glee clubs and in church choirs.</a:t>
            </a:r>
          </a:p>
          <a:p>
            <a:pPr>
              <a:lnSpc>
                <a:spcPct val="80000"/>
              </a:lnSpc>
            </a:pPr>
            <a:r>
              <a:rPr lang="en-CA" sz="800" dirty="0"/>
              <a:t>            In January, Paulson saw the publication of his memoir, "Not in Kansas Anymore." In the book, which he wrote using the eye-response system, he describes understanding and communication as the essence of life and the keys to living with ALS. The book is available online at Amazon and Target, and is expected to be available soon in selected Barnes &amp; Noble stores. </a:t>
            </a:r>
          </a:p>
          <a:p>
            <a:pPr>
              <a:lnSpc>
                <a:spcPct val="80000"/>
              </a:lnSpc>
            </a:pPr>
            <a:r>
              <a:rPr lang="en-CA" sz="800" dirty="0"/>
              <a:t>            Paulson dedicates time to MDA, attending clinic and demonstrating the operation of his computer and eye-response system at fundraising benefits and other Association events. </a:t>
            </a:r>
            <a:endParaRPr lang="en-US" sz="800" dirty="0"/>
          </a:p>
          <a:p>
            <a:pPr>
              <a:lnSpc>
                <a:spcPct val="80000"/>
              </a:lnSpc>
            </a:pPr>
            <a:endParaRPr lang="en-CA" sz="800" dirty="0"/>
          </a:p>
        </p:txBody>
      </p:sp>
    </p:spTree>
    <p:extLst>
      <p:ext uri="{BB962C8B-B14F-4D97-AF65-F5344CB8AC3E}">
        <p14:creationId xmlns:p14="http://schemas.microsoft.com/office/powerpoint/2010/main" val="36091707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810E1E9A-E921-4174-A0FC-51868D7AC568}" type="slidenum">
              <a:rPr lang="en-US" smtClean="0">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83160601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810E1E9A-E921-4174-A0FC-51868D7AC568}" type="slidenum">
              <a:rPr lang="en-US" smtClean="0">
                <a:solidFill>
                  <a:prstClr val="black"/>
                </a:solidFill>
              </a:rPr>
              <a:pPr/>
              <a:t>30</a:t>
            </a:fld>
            <a:endParaRPr lang="en-US" dirty="0">
              <a:solidFill>
                <a:prstClr val="black"/>
              </a:solidFill>
            </a:endParaRPr>
          </a:p>
        </p:txBody>
      </p:sp>
    </p:spTree>
    <p:extLst>
      <p:ext uri="{BB962C8B-B14F-4D97-AF65-F5344CB8AC3E}">
        <p14:creationId xmlns:p14="http://schemas.microsoft.com/office/powerpoint/2010/main" val="192628665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810E1E9A-E921-4174-A0FC-51868D7AC568}" type="slidenum">
              <a:rPr lang="en-US" smtClean="0">
                <a:solidFill>
                  <a:prstClr val="black"/>
                </a:solidFill>
              </a:rPr>
              <a:pPr/>
              <a:t>31</a:t>
            </a:fld>
            <a:endParaRPr lang="en-US" dirty="0">
              <a:solidFill>
                <a:prstClr val="black"/>
              </a:solidFill>
            </a:endParaRPr>
          </a:p>
        </p:txBody>
      </p:sp>
    </p:spTree>
    <p:extLst>
      <p:ext uri="{BB962C8B-B14F-4D97-AF65-F5344CB8AC3E}">
        <p14:creationId xmlns:p14="http://schemas.microsoft.com/office/powerpoint/2010/main" val="32364086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174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0532EA6-EEC0-4AD8-8F16-DAB74F67B60D}" type="slidenum">
              <a:rPr lang="en-US">
                <a:solidFill>
                  <a:prstClr val="black"/>
                </a:solidFill>
                <a:cs typeface="Arial" charset="0"/>
              </a:rPr>
              <a:pPr fontAlgn="base">
                <a:spcBef>
                  <a:spcPct val="0"/>
                </a:spcBef>
                <a:spcAft>
                  <a:spcPct val="0"/>
                </a:spcAft>
              </a:pPr>
              <a:t>4</a:t>
            </a:fld>
            <a:endParaRPr lang="en-US" dirty="0">
              <a:solidFill>
                <a:prstClr val="black"/>
              </a:solidFill>
              <a:cs typeface="Arial" charset="0"/>
            </a:endParaRPr>
          </a:p>
        </p:txBody>
      </p:sp>
    </p:spTree>
    <p:extLst>
      <p:ext uri="{BB962C8B-B14F-4D97-AF65-F5344CB8AC3E}">
        <p14:creationId xmlns:p14="http://schemas.microsoft.com/office/powerpoint/2010/main" val="14345231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810E1E9A-E921-4174-A0FC-51868D7AC568}" type="slidenum">
              <a:rPr lang="en-US" smtClean="0">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13224703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Prerenal:</a:t>
            </a:r>
          </a:p>
          <a:p>
            <a:r>
              <a:rPr lang="en-CA" dirty="0" smtClean="0"/>
              <a:t>Due</a:t>
            </a:r>
            <a:r>
              <a:rPr lang="en-CA" baseline="0" dirty="0" smtClean="0"/>
              <a:t> to </a:t>
            </a:r>
            <a:r>
              <a:rPr lang="en-CA" b="1" baseline="0" dirty="0" smtClean="0"/>
              <a:t>reduced blood flow</a:t>
            </a:r>
            <a:r>
              <a:rPr lang="en-CA" baseline="0" dirty="0" smtClean="0"/>
              <a:t>… leads to decreased glomerular perfusion and filtration … due to hypovolemia/decr CO/ decr PVR)</a:t>
            </a:r>
          </a:p>
          <a:p>
            <a:r>
              <a:rPr lang="en-CA" baseline="0" dirty="0" smtClean="0"/>
              <a:t>55-60 % of cases </a:t>
            </a:r>
          </a:p>
          <a:p>
            <a:r>
              <a:rPr lang="en-CA" u="sng" baseline="0" dirty="0" smtClean="0"/>
              <a:t>Adaptive response  to hypovolemia or hypoperfusion =  so hypoperfusion and ischemia lead to an acute increae in serum reatinine or BUN without injury to renal tissues     </a:t>
            </a:r>
            <a:endParaRPr lang="en-CA" u="sng" dirty="0" smtClean="0"/>
          </a:p>
          <a:p>
            <a:endParaRPr lang="en-CA" dirty="0" smtClean="0"/>
          </a:p>
          <a:p>
            <a:r>
              <a:rPr lang="en-CA" dirty="0" smtClean="0"/>
              <a:t>Intrarenal:   40%</a:t>
            </a:r>
          </a:p>
          <a:p>
            <a:r>
              <a:rPr lang="en-CA" dirty="0" smtClean="0"/>
              <a:t>Due to </a:t>
            </a:r>
            <a:r>
              <a:rPr lang="en-CA" b="1" dirty="0" smtClean="0"/>
              <a:t>direct damage to renal</a:t>
            </a:r>
            <a:r>
              <a:rPr lang="en-CA" b="1" baseline="0" dirty="0" smtClean="0"/>
              <a:t> tissue </a:t>
            </a:r>
            <a:r>
              <a:rPr lang="en-CA" baseline="0" dirty="0" smtClean="0"/>
              <a:t>(parenchyma) leads to impaired nephron function.</a:t>
            </a:r>
          </a:p>
          <a:p>
            <a:r>
              <a:rPr lang="en-CA" baseline="0" dirty="0" smtClean="0"/>
              <a:t>Often due to prolonged ischemia /nephrotoxins / Myoglobin released from damaged muscles which accumulates in the tubules causing obstruction. </a:t>
            </a:r>
          </a:p>
          <a:p>
            <a:r>
              <a:rPr lang="en-CA" baseline="0" dirty="0" smtClean="0"/>
              <a:t>Ex. Burns – damaged erythrocytes break down in circulation releasing free hgb that may accumulate in the tubules. Also hgb causes inflammation and necrosis</a:t>
            </a:r>
          </a:p>
          <a:p>
            <a:endParaRPr lang="en-CA" dirty="0" smtClean="0"/>
          </a:p>
          <a:p>
            <a:r>
              <a:rPr lang="en-CA" dirty="0" smtClean="0"/>
              <a:t>Actue tubular necrosis – most common</a:t>
            </a:r>
            <a:r>
              <a:rPr lang="en-CA" baseline="0" dirty="0" smtClean="0"/>
              <a:t> cause of intrarenal RF.  Due to hypovlemia and decr renal blood flow --  leads to constriction of renal arteries. </a:t>
            </a:r>
            <a:endParaRPr lang="en-CA" dirty="0" smtClean="0"/>
          </a:p>
          <a:p>
            <a:r>
              <a:rPr lang="en-CA" dirty="0" smtClean="0"/>
              <a:t>Usually prolonged recovery due to parenchymal damage</a:t>
            </a:r>
          </a:p>
          <a:p>
            <a:endParaRPr lang="en-CA" dirty="0" smtClean="0"/>
          </a:p>
          <a:p>
            <a:r>
              <a:rPr lang="en-CA" dirty="0" smtClean="0"/>
              <a:t>Post-renal:  5 % of cases.</a:t>
            </a:r>
          </a:p>
          <a:p>
            <a:r>
              <a:rPr lang="en-CA" dirty="0" smtClean="0"/>
              <a:t>Due to </a:t>
            </a:r>
            <a:r>
              <a:rPr lang="en-CA" b="1" dirty="0" smtClean="0"/>
              <a:t>mechanical</a:t>
            </a:r>
            <a:r>
              <a:rPr lang="en-CA" b="1" baseline="0" dirty="0" smtClean="0"/>
              <a:t> obstruction </a:t>
            </a:r>
            <a:r>
              <a:rPr lang="en-CA" baseline="0" dirty="0" smtClean="0"/>
              <a:t>of urinary blood flow.. Examples are calcuil, blood clots, tumours.  These block renal blood flow and leads to renal failure</a:t>
            </a:r>
          </a:p>
          <a:p>
            <a:r>
              <a:rPr lang="en-CA" baseline="0" dirty="0" smtClean="0"/>
              <a:t>Most common cause: benign prostate hyperplasia, prostate CA, trauma, extrarenal tumours</a:t>
            </a:r>
          </a:p>
          <a:p>
            <a:endParaRPr lang="en-CA" dirty="0"/>
          </a:p>
        </p:txBody>
      </p:sp>
      <p:sp>
        <p:nvSpPr>
          <p:cNvPr id="4" name="Slide Number Placeholder 3"/>
          <p:cNvSpPr>
            <a:spLocks noGrp="1"/>
          </p:cNvSpPr>
          <p:nvPr>
            <p:ph type="sldNum" sz="quarter" idx="10"/>
          </p:nvPr>
        </p:nvSpPr>
        <p:spPr/>
        <p:txBody>
          <a:bodyPr/>
          <a:lstStyle/>
          <a:p>
            <a:pPr>
              <a:defRPr/>
            </a:pPr>
            <a:fld id="{E8C68B1F-9501-4EAF-B862-AAF9EE54E9C6}" type="slidenum">
              <a:rPr lang="en-US" smtClean="0">
                <a:solidFill>
                  <a:prstClr val="black"/>
                </a:solidFill>
              </a:rPr>
              <a:pPr>
                <a:defRPr/>
              </a:pPr>
              <a:t>6</a:t>
            </a:fld>
            <a:endParaRPr lang="en-US" dirty="0">
              <a:solidFill>
                <a:prstClr val="black"/>
              </a:solidFill>
            </a:endParaRPr>
          </a:p>
        </p:txBody>
      </p:sp>
    </p:spTree>
    <p:extLst>
      <p:ext uri="{BB962C8B-B14F-4D97-AF65-F5344CB8AC3E}">
        <p14:creationId xmlns:p14="http://schemas.microsoft.com/office/powerpoint/2010/main" val="4517868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11813">
              <a:defRPr/>
            </a:pPr>
            <a:endParaRPr lang="en-CA" dirty="0"/>
          </a:p>
        </p:txBody>
      </p:sp>
      <p:sp>
        <p:nvSpPr>
          <p:cNvPr id="4" name="Slide Number Placeholder 3"/>
          <p:cNvSpPr>
            <a:spLocks noGrp="1"/>
          </p:cNvSpPr>
          <p:nvPr>
            <p:ph type="sldNum" sz="quarter" idx="10"/>
          </p:nvPr>
        </p:nvSpPr>
        <p:spPr/>
        <p:txBody>
          <a:bodyPr/>
          <a:lstStyle/>
          <a:p>
            <a:pPr>
              <a:defRPr/>
            </a:pPr>
            <a:fld id="{E8C68B1F-9501-4EAF-B862-AAF9EE54E9C6}" type="slidenum">
              <a:rPr lang="en-US" smtClean="0">
                <a:solidFill>
                  <a:prstClr val="black"/>
                </a:solidFill>
              </a:rPr>
              <a:pPr>
                <a:defRPr/>
              </a:pPr>
              <a:t>7</a:t>
            </a:fld>
            <a:endParaRPr lang="en-US" dirty="0">
              <a:solidFill>
                <a:prstClr val="black"/>
              </a:solidFill>
            </a:endParaRPr>
          </a:p>
        </p:txBody>
      </p:sp>
    </p:spTree>
    <p:extLst>
      <p:ext uri="{BB962C8B-B14F-4D97-AF65-F5344CB8AC3E}">
        <p14:creationId xmlns:p14="http://schemas.microsoft.com/office/powerpoint/2010/main" val="24994276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810E1E9A-E921-4174-A0FC-51868D7AC568}" type="slidenum">
              <a:rPr lang="en-US" smtClean="0">
                <a:solidFill>
                  <a:prstClr val="black"/>
                </a:solidFill>
              </a:rPr>
              <a:pPr/>
              <a:t>8</a:t>
            </a:fld>
            <a:endParaRPr lang="en-US" dirty="0">
              <a:solidFill>
                <a:prstClr val="black"/>
              </a:solidFill>
            </a:endParaRPr>
          </a:p>
        </p:txBody>
      </p:sp>
    </p:spTree>
    <p:extLst>
      <p:ext uri="{BB962C8B-B14F-4D97-AF65-F5344CB8AC3E}">
        <p14:creationId xmlns:p14="http://schemas.microsoft.com/office/powerpoint/2010/main" val="32856911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Highly vascular</a:t>
            </a:r>
            <a:r>
              <a:rPr lang="en-CA" baseline="0" dirty="0" smtClean="0"/>
              <a:t> receiving about 25% of resting CO; so nephrotoxins can easily accumulate.  </a:t>
            </a:r>
            <a:endParaRPr lang="en-CA" dirty="0"/>
          </a:p>
        </p:txBody>
      </p:sp>
      <p:sp>
        <p:nvSpPr>
          <p:cNvPr id="4" name="Slide Number Placeholder 3"/>
          <p:cNvSpPr>
            <a:spLocks noGrp="1"/>
          </p:cNvSpPr>
          <p:nvPr>
            <p:ph type="sldNum" sz="quarter" idx="10"/>
          </p:nvPr>
        </p:nvSpPr>
        <p:spPr/>
        <p:txBody>
          <a:bodyPr/>
          <a:lstStyle/>
          <a:p>
            <a:pPr>
              <a:defRPr/>
            </a:pPr>
            <a:fld id="{E8C68B1F-9501-4EAF-B862-AAF9EE54E9C6}" type="slidenum">
              <a:rPr lang="en-US" smtClean="0">
                <a:solidFill>
                  <a:prstClr val="black"/>
                </a:solidFill>
              </a:rPr>
              <a:pPr>
                <a:defRPr/>
              </a:pPr>
              <a:t>9</a:t>
            </a:fld>
            <a:endParaRPr lang="en-US" dirty="0">
              <a:solidFill>
                <a:prstClr val="black"/>
              </a:solidFill>
            </a:endParaRPr>
          </a:p>
        </p:txBody>
      </p:sp>
    </p:spTree>
    <p:extLst>
      <p:ext uri="{BB962C8B-B14F-4D97-AF65-F5344CB8AC3E}">
        <p14:creationId xmlns:p14="http://schemas.microsoft.com/office/powerpoint/2010/main" val="800726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4EAB7D7-3608-4730-B2E2-670834DF882C}" type="datetimeFigureOut">
              <a:rPr lang="en-US" smtClean="0">
                <a:solidFill>
                  <a:prstClr val="black">
                    <a:tint val="75000"/>
                  </a:prstClr>
                </a:solidFill>
              </a:rPr>
              <a:pPr/>
              <a:t>10/23/2018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71B7BAC7-FE87-40F6-AA24-4F4685D1B022}" type="slidenum">
              <a:rPr lang="en-US" smtClean="0">
                <a:solidFill>
                  <a:prstClr val="black">
                    <a:tint val="75000"/>
                  </a:prstClr>
                </a:solidFill>
              </a:rPr>
              <a:pPr/>
              <a:t>‹#›</a:t>
            </a:fld>
            <a:endParaRPr lang="en-US" dirty="0">
              <a:solidFill>
                <a:prstClr val="black">
                  <a:tint val="75000"/>
                </a:prstClr>
              </a:solidFill>
            </a:endParaRP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 name="Title 1"/>
          <p:cNvSpPr>
            <a:spLocks noGrp="1"/>
          </p:cNvSpPr>
          <p:nvPr>
            <p:ph type="ctrTitle"/>
          </p:nvPr>
        </p:nvSpPr>
        <p:spPr>
          <a:xfrm>
            <a:off x="1524000" y="1041400"/>
            <a:ext cx="9144000" cy="2387600"/>
          </a:xfrm>
        </p:spPr>
        <p:txBody>
          <a:bodyPr anchor="b"/>
          <a:lstStyle>
            <a:lvl1pPr algn="ctr">
              <a:defRPr sz="6000"/>
            </a:lvl1pPr>
          </a:lstStyle>
          <a:p>
            <a:r>
              <a:rPr lang="en-US" smtClean="0"/>
              <a:t>Click to edit Master title style</a:t>
            </a:r>
            <a:endParaRPr lang="en-US" dirty="0"/>
          </a:p>
        </p:txBody>
      </p:sp>
    </p:spTree>
    <p:extLst>
      <p:ext uri="{BB962C8B-B14F-4D97-AF65-F5344CB8AC3E}">
        <p14:creationId xmlns:p14="http://schemas.microsoft.com/office/powerpoint/2010/main" val="4075863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4EAB7D7-3608-4730-B2E2-670834DF882C}" type="datetimeFigureOut">
              <a:rPr lang="en-US" smtClean="0">
                <a:solidFill>
                  <a:prstClr val="black">
                    <a:tint val="75000"/>
                  </a:prstClr>
                </a:solidFill>
              </a:rPr>
              <a:pPr/>
              <a:t>10/23/2018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71B7BAC7-FE87-40F6-AA24-4F4685D1B022}" type="slidenum">
              <a:rPr lang="en-US" smtClean="0">
                <a:solidFill>
                  <a:prstClr val="black">
                    <a:tint val="75000"/>
                  </a:prstClr>
                </a:solidFill>
              </a:rPr>
              <a:pPr/>
              <a:t>‹#›</a:t>
            </a:fld>
            <a:endParaRPr lang="en-US" dirty="0">
              <a:solidFill>
                <a:prstClr val="black">
                  <a:tint val="75000"/>
                </a:prstClr>
              </a:solidFill>
            </a:endParaRPr>
          </a:p>
        </p:txBody>
      </p:sp>
      <p:sp>
        <p:nvSpPr>
          <p:cNvPr id="3" name="Vertical Text Placeholder 2"/>
          <p:cNvSpPr>
            <a:spLocks noGrp="1"/>
          </p:cNvSpPr>
          <p:nvPr>
            <p:ph type="body" orient="vert" idx="1"/>
          </p:nvPr>
        </p:nvSpPr>
        <p:spPr>
          <a:xfrm>
            <a:off x="1562100" y="1825625"/>
            <a:ext cx="9791700" cy="43513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1917537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4EAB7D7-3608-4730-B2E2-670834DF882C}" type="datetimeFigureOut">
              <a:rPr lang="en-US" smtClean="0">
                <a:solidFill>
                  <a:prstClr val="black">
                    <a:tint val="75000"/>
                  </a:prstClr>
                </a:solidFill>
              </a:rPr>
              <a:pPr/>
              <a:t>10/23/2018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71B7BAC7-FE87-40F6-AA24-4F4685D1B022}" type="slidenum">
              <a:rPr lang="en-US" smtClean="0">
                <a:solidFill>
                  <a:prstClr val="black">
                    <a:tint val="75000"/>
                  </a:prstClr>
                </a:solidFill>
              </a:rPr>
              <a:pPr/>
              <a:t>‹#›</a:t>
            </a:fld>
            <a:endParaRPr lang="en-US" dirty="0">
              <a:solidFill>
                <a:prstClr val="black">
                  <a:tint val="75000"/>
                </a:prstClr>
              </a:solidFill>
            </a:endParaRPr>
          </a:p>
        </p:txBody>
      </p:sp>
      <p:sp>
        <p:nvSpPr>
          <p:cNvPr id="3" name="Vertical Text Placeholder 2"/>
          <p:cNvSpPr>
            <a:spLocks noGrp="1"/>
          </p:cNvSpPr>
          <p:nvPr>
            <p:ph type="body" orient="vert" idx="1"/>
          </p:nvPr>
        </p:nvSpPr>
        <p:spPr>
          <a:xfrm>
            <a:off x="1562100" y="365125"/>
            <a:ext cx="70104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Tree>
    <p:extLst>
      <p:ext uri="{BB962C8B-B14F-4D97-AF65-F5344CB8AC3E}">
        <p14:creationId xmlns:p14="http://schemas.microsoft.com/office/powerpoint/2010/main" val="35662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4EAB7D7-3608-4730-B2E2-670834DF882C}" type="datetimeFigureOut">
              <a:rPr lang="en-US" smtClean="0">
                <a:solidFill>
                  <a:prstClr val="black">
                    <a:tint val="75000"/>
                  </a:prstClr>
                </a:solidFill>
              </a:rPr>
              <a:pPr/>
              <a:t>10/23/2018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71B7BAC7-FE87-40F6-AA24-4F4685D1B022}" type="slidenum">
              <a:rPr lang="en-US" smtClean="0">
                <a:solidFill>
                  <a:prstClr val="black">
                    <a:tint val="75000"/>
                  </a:prstClr>
                </a:solidFill>
              </a:rPr>
              <a:pPr/>
              <a:t>‹#›</a:t>
            </a:fld>
            <a:endParaRPr lang="en-US" dirty="0">
              <a:solidFill>
                <a:prstClr val="black">
                  <a:tint val="75000"/>
                </a:prstClr>
              </a:solidFill>
            </a:endParaRPr>
          </a:p>
        </p:txBody>
      </p:sp>
      <p:sp>
        <p:nvSpPr>
          <p:cNvPr id="3" name="Picture Placeholder 2"/>
          <p:cNvSpPr>
            <a:spLocks noGrp="1"/>
          </p:cNvSpPr>
          <p:nvPr>
            <p:ph type="pic" idx="1"/>
          </p:nvPr>
        </p:nvSpPr>
        <p:spPr>
          <a:xfrm>
            <a:off x="5678904" y="987425"/>
            <a:ext cx="5678424"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8" name="Text Placeholder 3"/>
          <p:cNvSpPr>
            <a:spLocks noGrp="1"/>
          </p:cNvSpPr>
          <p:nvPr>
            <p:ph type="body" sz="half" idx="2"/>
          </p:nvPr>
        </p:nvSpPr>
        <p:spPr>
          <a:xfrm>
            <a:off x="1562100"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9" name="Title 1"/>
          <p:cNvSpPr>
            <a:spLocks noGrp="1"/>
          </p:cNvSpPr>
          <p:nvPr>
            <p:ph type="title"/>
          </p:nvPr>
        </p:nvSpPr>
        <p:spPr>
          <a:xfrm>
            <a:off x="1562100" y="457200"/>
            <a:ext cx="3932237" cy="1600200"/>
          </a:xfrm>
        </p:spPr>
        <p:txBody>
          <a:bodyPr anchor="b"/>
          <a:lstStyle>
            <a:lvl1pPr>
              <a:defRPr sz="3200"/>
            </a:lvl1pPr>
          </a:lstStyle>
          <a:p>
            <a:r>
              <a:rPr lang="en-US" smtClean="0"/>
              <a:t>Click to edit Master title style</a:t>
            </a:r>
            <a:endParaRPr lang="en-US"/>
          </a:p>
        </p:txBody>
      </p:sp>
    </p:spTree>
    <p:extLst>
      <p:ext uri="{BB962C8B-B14F-4D97-AF65-F5344CB8AC3E}">
        <p14:creationId xmlns:p14="http://schemas.microsoft.com/office/powerpoint/2010/main" val="17090897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4EAB7D7-3608-4730-B2E2-670834DF882C}" type="datetimeFigureOut">
              <a:rPr lang="en-US" smtClean="0">
                <a:solidFill>
                  <a:prstClr val="black">
                    <a:tint val="75000"/>
                  </a:prstClr>
                </a:solidFill>
              </a:rPr>
              <a:pPr/>
              <a:t>10/23/2018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71B7BAC7-FE87-40F6-AA24-4F4685D1B022}" type="slidenum">
              <a:rPr lang="en-US" smtClean="0">
                <a:solidFill>
                  <a:prstClr val="black">
                    <a:tint val="75000"/>
                  </a:prstClr>
                </a:solidFill>
              </a:rPr>
              <a:pPr/>
              <a:t>‹#›</a:t>
            </a:fld>
            <a:endParaRPr lang="en-US" dirty="0">
              <a:solidFill>
                <a:prstClr val="black">
                  <a:tint val="75000"/>
                </a:prstClr>
              </a:solidFill>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04234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4EAB7D7-3608-4730-B2E2-670834DF882C}" type="datetimeFigureOut">
              <a:rPr lang="en-US" smtClean="0">
                <a:solidFill>
                  <a:prstClr val="black">
                    <a:tint val="75000"/>
                  </a:prstClr>
                </a:solidFill>
              </a:rPr>
              <a:pPr/>
              <a:t>10/23/2018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71B7BAC7-FE87-40F6-AA24-4F4685D1B022}" type="slidenum">
              <a:rPr lang="en-US" smtClean="0">
                <a:solidFill>
                  <a:prstClr val="black">
                    <a:tint val="75000"/>
                  </a:prstClr>
                </a:solidFill>
              </a:rPr>
              <a:pPr/>
              <a:t>‹#›</a:t>
            </a:fld>
            <a:endParaRPr lang="en-US" dirty="0">
              <a:solidFill>
                <a:prstClr val="black">
                  <a:tint val="75000"/>
                </a:prstClr>
              </a:solidFill>
            </a:endParaRPr>
          </a:p>
        </p:txBody>
      </p:sp>
      <p:sp>
        <p:nvSpPr>
          <p:cNvPr id="3" name="Text Placeholder 2"/>
          <p:cNvSpPr>
            <a:spLocks noGrp="1"/>
          </p:cNvSpPr>
          <p:nvPr>
            <p:ph type="body" idx="1"/>
          </p:nvPr>
        </p:nvSpPr>
        <p:spPr>
          <a:xfrm>
            <a:off x="1241658" y="4589463"/>
            <a:ext cx="10105791"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2" name="Title 1"/>
          <p:cNvSpPr>
            <a:spLocks noGrp="1"/>
          </p:cNvSpPr>
          <p:nvPr>
            <p:ph type="title"/>
          </p:nvPr>
        </p:nvSpPr>
        <p:spPr>
          <a:xfrm>
            <a:off x="1241658" y="1709738"/>
            <a:ext cx="10105791" cy="2862262"/>
          </a:xfrm>
        </p:spPr>
        <p:txBody>
          <a:bodyPr anchor="b"/>
          <a:lstStyle>
            <a:lvl1pPr>
              <a:defRPr sz="6000"/>
            </a:lvl1pPr>
          </a:lstStyle>
          <a:p>
            <a:r>
              <a:rPr lang="en-US" smtClean="0"/>
              <a:t>Click to edit Master title style</a:t>
            </a:r>
            <a:endParaRPr lang="en-US"/>
          </a:p>
        </p:txBody>
      </p:sp>
    </p:spTree>
    <p:extLst>
      <p:ext uri="{BB962C8B-B14F-4D97-AF65-F5344CB8AC3E}">
        <p14:creationId xmlns:p14="http://schemas.microsoft.com/office/powerpoint/2010/main" val="39923296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4EAB7D7-3608-4730-B2E2-670834DF882C}" type="datetimeFigureOut">
              <a:rPr lang="en-US" smtClean="0">
                <a:solidFill>
                  <a:prstClr val="black">
                    <a:tint val="75000"/>
                  </a:prstClr>
                </a:solidFill>
              </a:rPr>
              <a:pPr/>
              <a:t>10/23/2018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71B7BAC7-FE87-40F6-AA24-4F4685D1B022}" type="slidenum">
              <a:rPr lang="en-US" smtClean="0">
                <a:solidFill>
                  <a:prstClr val="black">
                    <a:tint val="75000"/>
                  </a:prstClr>
                </a:solidFill>
              </a:rPr>
              <a:pPr/>
              <a:t>‹#›</a:t>
            </a:fld>
            <a:endParaRPr lang="en-US" dirty="0">
              <a:solidFill>
                <a:prstClr val="black">
                  <a:tint val="75000"/>
                </a:prstClr>
              </a:solidFill>
            </a:endParaRPr>
          </a:p>
        </p:txBody>
      </p:sp>
      <p:sp>
        <p:nvSpPr>
          <p:cNvPr id="4" name="Content Placeholder 3"/>
          <p:cNvSpPr>
            <a:spLocks noGrp="1"/>
          </p:cNvSpPr>
          <p:nvPr>
            <p:ph sz="half" idx="2"/>
          </p:nvPr>
        </p:nvSpPr>
        <p:spPr>
          <a:xfrm>
            <a:off x="6605325" y="1825625"/>
            <a:ext cx="475488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Content Placeholder 2"/>
          <p:cNvSpPr>
            <a:spLocks noGrp="1"/>
          </p:cNvSpPr>
          <p:nvPr>
            <p:ph sz="half" idx="1"/>
          </p:nvPr>
        </p:nvSpPr>
        <p:spPr>
          <a:xfrm>
            <a:off x="1569700" y="1825625"/>
            <a:ext cx="475488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7056296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84EAB7D7-3608-4730-B2E2-670834DF882C}" type="datetimeFigureOut">
              <a:rPr lang="en-US" smtClean="0">
                <a:solidFill>
                  <a:prstClr val="black">
                    <a:tint val="75000"/>
                  </a:prstClr>
                </a:solidFill>
              </a:rPr>
              <a:pPr/>
              <a:t>10/23/2018</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71B7BAC7-FE87-40F6-AA24-4F4685D1B022}" type="slidenum">
              <a:rPr lang="en-US" smtClean="0">
                <a:solidFill>
                  <a:prstClr val="black">
                    <a:tint val="75000"/>
                  </a:prstClr>
                </a:solidFill>
              </a:rPr>
              <a:pPr/>
              <a:t>‹#›</a:t>
            </a:fld>
            <a:endParaRPr lang="en-US" dirty="0">
              <a:solidFill>
                <a:prstClr val="black">
                  <a:tint val="75000"/>
                </a:prstClr>
              </a:solidFill>
            </a:endParaRPr>
          </a:p>
        </p:txBody>
      </p:sp>
      <p:sp>
        <p:nvSpPr>
          <p:cNvPr id="6" name="Content Placeholder 5"/>
          <p:cNvSpPr>
            <a:spLocks noGrp="1"/>
          </p:cNvSpPr>
          <p:nvPr>
            <p:ph sz="quarter" idx="4"/>
          </p:nvPr>
        </p:nvSpPr>
        <p:spPr>
          <a:xfrm>
            <a:off x="6598920" y="2193925"/>
            <a:ext cx="4754880"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598920" y="1489075"/>
            <a:ext cx="4754880" cy="641350"/>
          </a:xfrm>
          <a:noFill/>
          <a:ln>
            <a:noFill/>
          </a:ln>
        </p:spPr>
        <p:txBody>
          <a:bodyPr anchor="b"/>
          <a:lstStyle>
            <a:lvl1pPr marL="0" indent="0">
              <a:buNone/>
              <a:defRPr sz="2400" b="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62100" y="2193925"/>
            <a:ext cx="4754880"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Text Placeholder 2"/>
          <p:cNvSpPr>
            <a:spLocks noGrp="1"/>
          </p:cNvSpPr>
          <p:nvPr>
            <p:ph type="body" idx="1"/>
          </p:nvPr>
        </p:nvSpPr>
        <p:spPr>
          <a:xfrm>
            <a:off x="1562100" y="1489075"/>
            <a:ext cx="4754880" cy="641350"/>
          </a:xfrm>
          <a:noFill/>
          <a:ln>
            <a:noFill/>
          </a:ln>
        </p:spPr>
        <p:txBody>
          <a:bodyPr anchor="b"/>
          <a:lstStyle>
            <a:lvl1pPr marL="0" indent="0">
              <a:buNone/>
              <a:defRPr sz="2400" b="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 name="Title 1"/>
          <p:cNvSpPr>
            <a:spLocks noGrp="1"/>
          </p:cNvSpPr>
          <p:nvPr>
            <p:ph type="title"/>
          </p:nvPr>
        </p:nvSpPr>
        <p:spPr>
          <a:xfrm>
            <a:off x="2324100" y="274638"/>
            <a:ext cx="9023350" cy="1143000"/>
          </a:xfrm>
        </p:spPr>
        <p:txBody>
          <a:bodyPr/>
          <a:lstStyle/>
          <a:p>
            <a:r>
              <a:rPr lang="en-US" smtClean="0"/>
              <a:t>Click to edit Master title style</a:t>
            </a:r>
            <a:endParaRPr lang="en-US"/>
          </a:p>
        </p:txBody>
      </p:sp>
    </p:spTree>
    <p:extLst>
      <p:ext uri="{BB962C8B-B14F-4D97-AF65-F5344CB8AC3E}">
        <p14:creationId xmlns:p14="http://schemas.microsoft.com/office/powerpoint/2010/main" val="27363338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4EAB7D7-3608-4730-B2E2-670834DF882C}" type="datetimeFigureOut">
              <a:rPr lang="en-US" smtClean="0">
                <a:solidFill>
                  <a:prstClr val="black">
                    <a:tint val="75000"/>
                  </a:prstClr>
                </a:solidFill>
              </a:rPr>
              <a:pPr/>
              <a:t>10/23/2018</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71B7BAC7-FE87-40F6-AA24-4F4685D1B022}" type="slidenum">
              <a:rPr lang="en-US" smtClean="0">
                <a:solidFill>
                  <a:prstClr val="black">
                    <a:tint val="75000"/>
                  </a:prstClr>
                </a:solidFill>
              </a:rPr>
              <a:pPr/>
              <a:t>‹#›</a:t>
            </a:fld>
            <a:endParaRPr lang="en-US" dirty="0">
              <a:solidFill>
                <a:prstClr val="black">
                  <a:tint val="75000"/>
                </a:prstClr>
              </a:solidFill>
            </a:endParaRPr>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6464138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EAB7D7-3608-4730-B2E2-670834DF882C}" type="datetimeFigureOut">
              <a:rPr lang="en-US" smtClean="0">
                <a:solidFill>
                  <a:prstClr val="black">
                    <a:tint val="75000"/>
                  </a:prstClr>
                </a:solidFill>
              </a:rPr>
              <a:pPr/>
              <a:t>10/23/2018</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71B7BAC7-FE87-40F6-AA24-4F4685D1B02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712866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4EAB7D7-3608-4730-B2E2-670834DF882C}" type="datetimeFigureOut">
              <a:rPr lang="en-US" smtClean="0">
                <a:solidFill>
                  <a:prstClr val="black">
                    <a:tint val="75000"/>
                  </a:prstClr>
                </a:solidFill>
              </a:rPr>
              <a:pPr/>
              <a:t>10/23/2018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71B7BAC7-FE87-40F6-AA24-4F4685D1B022}" type="slidenum">
              <a:rPr lang="en-US" smtClean="0">
                <a:solidFill>
                  <a:prstClr val="black">
                    <a:tint val="75000"/>
                  </a:prstClr>
                </a:solidFill>
              </a:rPr>
              <a:pPr/>
              <a:t>‹#›</a:t>
            </a:fld>
            <a:endParaRPr lang="en-US" dirty="0">
              <a:solidFill>
                <a:prstClr val="black">
                  <a:tint val="75000"/>
                </a:prstClr>
              </a:solidFill>
            </a:endParaRPr>
          </a:p>
        </p:txBody>
      </p:sp>
      <p:sp>
        <p:nvSpPr>
          <p:cNvPr id="3" name="Content Placeholder 2"/>
          <p:cNvSpPr>
            <a:spLocks noGrp="1"/>
          </p:cNvSpPr>
          <p:nvPr>
            <p:ph idx="1"/>
          </p:nvPr>
        </p:nvSpPr>
        <p:spPr>
          <a:xfrm>
            <a:off x="5678905" y="987425"/>
            <a:ext cx="567648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562100"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2" name="Title 1"/>
          <p:cNvSpPr>
            <a:spLocks noGrp="1"/>
          </p:cNvSpPr>
          <p:nvPr>
            <p:ph type="title"/>
          </p:nvPr>
        </p:nvSpPr>
        <p:spPr>
          <a:xfrm>
            <a:off x="1562100" y="457200"/>
            <a:ext cx="3932237" cy="1600200"/>
          </a:xfrm>
        </p:spPr>
        <p:txBody>
          <a:bodyPr anchor="b"/>
          <a:lstStyle>
            <a:lvl1pPr>
              <a:defRPr sz="3200"/>
            </a:lvl1pPr>
          </a:lstStyle>
          <a:p>
            <a:r>
              <a:rPr lang="en-US" smtClean="0"/>
              <a:t>Click to edit Master title style</a:t>
            </a:r>
            <a:endParaRPr lang="en-US"/>
          </a:p>
        </p:txBody>
      </p:sp>
    </p:spTree>
    <p:extLst>
      <p:ext uri="{BB962C8B-B14F-4D97-AF65-F5344CB8AC3E}">
        <p14:creationId xmlns:p14="http://schemas.microsoft.com/office/powerpoint/2010/main" val="792670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4EAB7D7-3608-4730-B2E2-670834DF882C}" type="datetimeFigureOut">
              <a:rPr lang="en-US" smtClean="0">
                <a:solidFill>
                  <a:prstClr val="black">
                    <a:tint val="75000"/>
                  </a:prstClr>
                </a:solidFill>
              </a:rPr>
              <a:pPr/>
              <a:t>10/23/2018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71B7BAC7-FE87-40F6-AA24-4F4685D1B022}" type="slidenum">
              <a:rPr lang="en-US" smtClean="0">
                <a:solidFill>
                  <a:prstClr val="black">
                    <a:tint val="75000"/>
                  </a:prstClr>
                </a:solidFill>
              </a:rPr>
              <a:pPr/>
              <a:t>‹#›</a:t>
            </a:fld>
            <a:endParaRPr lang="en-US" dirty="0">
              <a:solidFill>
                <a:prstClr val="black">
                  <a:tint val="75000"/>
                </a:prstClr>
              </a:solidFill>
            </a:endParaRPr>
          </a:p>
        </p:txBody>
      </p:sp>
      <p:sp>
        <p:nvSpPr>
          <p:cNvPr id="3" name="Picture Placeholder 2"/>
          <p:cNvSpPr>
            <a:spLocks noGrp="1"/>
          </p:cNvSpPr>
          <p:nvPr>
            <p:ph type="pic" idx="1"/>
          </p:nvPr>
        </p:nvSpPr>
        <p:spPr>
          <a:xfrm>
            <a:off x="5678904" y="987425"/>
            <a:ext cx="5678424"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8" name="Text Placeholder 3"/>
          <p:cNvSpPr>
            <a:spLocks noGrp="1"/>
          </p:cNvSpPr>
          <p:nvPr>
            <p:ph type="body" sz="half" idx="2"/>
          </p:nvPr>
        </p:nvSpPr>
        <p:spPr>
          <a:xfrm>
            <a:off x="1562100"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9" name="Title 1"/>
          <p:cNvSpPr>
            <a:spLocks noGrp="1"/>
          </p:cNvSpPr>
          <p:nvPr>
            <p:ph type="title"/>
          </p:nvPr>
        </p:nvSpPr>
        <p:spPr>
          <a:xfrm>
            <a:off x="1562100" y="457200"/>
            <a:ext cx="3932237" cy="1600200"/>
          </a:xfrm>
        </p:spPr>
        <p:txBody>
          <a:bodyPr anchor="b"/>
          <a:lstStyle>
            <a:lvl1pPr>
              <a:defRPr sz="3200"/>
            </a:lvl1pPr>
          </a:lstStyle>
          <a:p>
            <a:r>
              <a:rPr lang="en-US" smtClean="0"/>
              <a:t>Click to edit Master title style</a:t>
            </a:r>
            <a:endParaRPr lang="en-US"/>
          </a:p>
        </p:txBody>
      </p:sp>
    </p:spTree>
    <p:extLst>
      <p:ext uri="{BB962C8B-B14F-4D97-AF65-F5344CB8AC3E}">
        <p14:creationId xmlns:p14="http://schemas.microsoft.com/office/powerpoint/2010/main" val="41919097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1562100" y="6356350"/>
            <a:ext cx="25527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EAB7D7-3608-4730-B2E2-670834DF882C}" type="datetimeFigureOut">
              <a:rPr lang="en-US" smtClean="0">
                <a:solidFill>
                  <a:prstClr val="black">
                    <a:tint val="75000"/>
                  </a:prstClr>
                </a:solidFill>
              </a:rPr>
              <a:pPr/>
              <a:t>10/23/2018</a:t>
            </a:fld>
            <a:endParaRPr lang="en-US" dirty="0">
              <a:solidFill>
                <a:prstClr val="black">
                  <a:tint val="75000"/>
                </a:prstClr>
              </a:solidFill>
            </a:endParaRPr>
          </a:p>
        </p:txBody>
      </p:sp>
      <p:sp>
        <p:nvSpPr>
          <p:cNvPr id="5"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B7BAC7-FE87-40F6-AA24-4F4685D1B022}" type="slidenum">
              <a:rPr lang="en-US" smtClean="0">
                <a:solidFill>
                  <a:prstClr val="black">
                    <a:tint val="75000"/>
                  </a:prstClr>
                </a:solidFill>
              </a:rPr>
              <a:pPr/>
              <a:t>‹#›</a:t>
            </a:fld>
            <a:endParaRPr lang="en-US" dirty="0">
              <a:solidFill>
                <a:prstClr val="black">
                  <a:tint val="75000"/>
                </a:prstClr>
              </a:solidFill>
            </a:endParaRPr>
          </a:p>
        </p:txBody>
      </p:sp>
      <p:sp>
        <p:nvSpPr>
          <p:cNvPr id="3" name="Text Placeholder 2"/>
          <p:cNvSpPr>
            <a:spLocks noGrp="1"/>
          </p:cNvSpPr>
          <p:nvPr>
            <p:ph type="body" idx="1"/>
          </p:nvPr>
        </p:nvSpPr>
        <p:spPr>
          <a:xfrm>
            <a:off x="1562100" y="1825625"/>
            <a:ext cx="9791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Placeholder 1"/>
          <p:cNvSpPr>
            <a:spLocks noGrp="1"/>
          </p:cNvSpPr>
          <p:nvPr>
            <p:ph type="title"/>
          </p:nvPr>
        </p:nvSpPr>
        <p:spPr>
          <a:xfrm>
            <a:off x="2324100" y="365125"/>
            <a:ext cx="9029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extLst>
      <p:ext uri="{BB962C8B-B14F-4D97-AF65-F5344CB8AC3E}">
        <p14:creationId xmlns:p14="http://schemas.microsoft.com/office/powerpoint/2010/main" val="18568015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spcBef>
          <a:spcPct val="0"/>
        </a:spcBef>
        <a:buNone/>
        <a:defRPr sz="4400"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ct val="30000"/>
        </a:spcBef>
        <a:buClr>
          <a:schemeClr val="accent3"/>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3"/>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3"/>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3"/>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3"/>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3840">
          <p15:clr>
            <a:srgbClr val="F26B43"/>
          </p15:clr>
        </p15:guide>
        <p15:guide id="3" pos="1464">
          <p15:clr>
            <a:srgbClr val="F26B43"/>
          </p15:clr>
        </p15:guide>
        <p15:guide id="4" pos="7152">
          <p15:clr>
            <a:srgbClr val="F26B43"/>
          </p15:clr>
        </p15:guide>
        <p15:guide id="5" pos="984">
          <p15:clr>
            <a:srgbClr val="F26B43"/>
          </p15:clr>
        </p15:guide>
        <p15:guide id="6" orient="horz" pos="3888">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www.youtube.com/watch?v=v0fGxZlXs1M"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602038"/>
            <a:ext cx="9144000" cy="504295"/>
          </a:xfrm>
        </p:spPr>
        <p:txBody>
          <a:bodyPr/>
          <a:lstStyle/>
          <a:p>
            <a:r>
              <a:rPr lang="en-US" dirty="0" smtClean="0"/>
              <a:t>NURS 2830</a:t>
            </a:r>
            <a:endParaRPr lang="en-US" dirty="0"/>
          </a:p>
        </p:txBody>
      </p:sp>
      <p:sp>
        <p:nvSpPr>
          <p:cNvPr id="2" name="Title 1"/>
          <p:cNvSpPr>
            <a:spLocks noGrp="1"/>
          </p:cNvSpPr>
          <p:nvPr>
            <p:ph type="ctrTitle"/>
          </p:nvPr>
        </p:nvSpPr>
        <p:spPr/>
        <p:txBody>
          <a:bodyPr>
            <a:normAutofit fontScale="90000"/>
          </a:bodyPr>
          <a:lstStyle/>
          <a:p>
            <a:r>
              <a:rPr lang="en-US" b="1" dirty="0" smtClean="0"/>
              <a:t>Care of the Client with an Acute Kidney Injury:</a:t>
            </a:r>
            <a:br>
              <a:rPr lang="en-US" b="1" dirty="0" smtClean="0"/>
            </a:br>
            <a:r>
              <a:rPr lang="en-US" b="1" dirty="0" smtClean="0"/>
              <a:t>Week </a:t>
            </a:r>
            <a:r>
              <a:rPr lang="en-US" b="1" dirty="0"/>
              <a:t>8</a:t>
            </a:r>
          </a:p>
        </p:txBody>
      </p:sp>
      <p:sp>
        <p:nvSpPr>
          <p:cNvPr id="4" name="TextBox 3"/>
          <p:cNvSpPr txBox="1"/>
          <p:nvPr/>
        </p:nvSpPr>
        <p:spPr>
          <a:xfrm>
            <a:off x="0" y="5590794"/>
            <a:ext cx="2208682" cy="738664"/>
          </a:xfrm>
          <a:prstGeom prst="rect">
            <a:avLst/>
          </a:prstGeom>
          <a:noFill/>
          <a:ln>
            <a:solidFill>
              <a:schemeClr val="bg2"/>
            </a:solidFill>
          </a:ln>
        </p:spPr>
        <p:txBody>
          <a:bodyPr wrap="none" rtlCol="0" anchor="ctr" anchorCtr="1">
            <a:spAutoFit/>
          </a:bodyPr>
          <a:lstStyle/>
          <a:p>
            <a:r>
              <a:rPr lang="en-US" sz="1400" dirty="0">
                <a:solidFill>
                  <a:srgbClr val="E7E6E6">
                    <a:lumMod val="50000"/>
                  </a:srgbClr>
                </a:solidFill>
              </a:rPr>
              <a:t>C. Walker winter </a:t>
            </a:r>
            <a:r>
              <a:rPr lang="en-US" sz="1400" dirty="0" smtClean="0">
                <a:solidFill>
                  <a:srgbClr val="E7E6E6">
                    <a:lumMod val="50000"/>
                  </a:srgbClr>
                </a:solidFill>
              </a:rPr>
              <a:t>2019</a:t>
            </a:r>
            <a:endParaRPr lang="en-US" sz="1400" dirty="0">
              <a:solidFill>
                <a:srgbClr val="E7E6E6">
                  <a:lumMod val="50000"/>
                </a:srgbClr>
              </a:solidFill>
            </a:endParaRPr>
          </a:p>
          <a:p>
            <a:r>
              <a:rPr lang="en-US" sz="1400" dirty="0">
                <a:solidFill>
                  <a:srgbClr val="E7E6E6">
                    <a:lumMod val="50000"/>
                  </a:srgbClr>
                </a:solidFill>
              </a:rPr>
              <a:t>Revised by P. MacNeill 2018</a:t>
            </a:r>
          </a:p>
          <a:p>
            <a:r>
              <a:rPr lang="en-US" sz="1400" dirty="0">
                <a:solidFill>
                  <a:srgbClr val="E7E6E6">
                    <a:lumMod val="50000"/>
                  </a:srgbClr>
                </a:solidFill>
              </a:rPr>
              <a:t>Revised from A. Sullivan</a:t>
            </a:r>
            <a:endParaRPr lang="en-CA" sz="1400" dirty="0">
              <a:solidFill>
                <a:srgbClr val="E7E6E6">
                  <a:lumMod val="50000"/>
                </a:srgbClr>
              </a:solidFill>
            </a:endParaRPr>
          </a:p>
        </p:txBody>
      </p:sp>
    </p:spTree>
    <p:extLst>
      <p:ext uri="{BB962C8B-B14F-4D97-AF65-F5344CB8AC3E}">
        <p14:creationId xmlns:p14="http://schemas.microsoft.com/office/powerpoint/2010/main" val="989445585"/>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63538" y="1825625"/>
            <a:ext cx="9791700" cy="4351338"/>
          </a:xfrm>
          <a:solidFill>
            <a:schemeClr val="bg1">
              <a:lumMod val="95000"/>
            </a:schemeClr>
          </a:solidFill>
        </p:spPr>
        <p:txBody>
          <a:bodyPr/>
          <a:lstStyle/>
          <a:p>
            <a:r>
              <a:rPr lang="en-CA" sz="2400" dirty="0" smtClean="0">
                <a:solidFill>
                  <a:schemeClr val="accent1">
                    <a:lumMod val="50000"/>
                  </a:schemeClr>
                </a:solidFill>
              </a:rPr>
              <a:t>Contrast for CT (can cause prerenal injury)</a:t>
            </a:r>
          </a:p>
          <a:p>
            <a:r>
              <a:rPr lang="en-CA" sz="2400" dirty="0" smtClean="0">
                <a:solidFill>
                  <a:schemeClr val="accent1">
                    <a:lumMod val="50000"/>
                  </a:schemeClr>
                </a:solidFill>
              </a:rPr>
              <a:t>Chronic or high doses of NSAIDS (can cause prerenal injury)</a:t>
            </a:r>
          </a:p>
          <a:p>
            <a:r>
              <a:rPr lang="en-CA" sz="2400" dirty="0" smtClean="0">
                <a:solidFill>
                  <a:schemeClr val="accent1">
                    <a:lumMod val="50000"/>
                  </a:schemeClr>
                </a:solidFill>
              </a:rPr>
              <a:t>Aminoglycosides</a:t>
            </a:r>
          </a:p>
          <a:p>
            <a:r>
              <a:rPr lang="en-CA" sz="2400" dirty="0" smtClean="0">
                <a:solidFill>
                  <a:schemeClr val="accent1">
                    <a:lumMod val="50000"/>
                  </a:schemeClr>
                </a:solidFill>
              </a:rPr>
              <a:t>ACE inhibitors</a:t>
            </a:r>
          </a:p>
          <a:p>
            <a:r>
              <a:rPr lang="en-CA" sz="2400" dirty="0" smtClean="0">
                <a:solidFill>
                  <a:schemeClr val="accent1">
                    <a:lumMod val="50000"/>
                  </a:schemeClr>
                </a:solidFill>
              </a:rPr>
              <a:t>Cephalosporins</a:t>
            </a:r>
          </a:p>
          <a:p>
            <a:endParaRPr lang="en-US" sz="2400" dirty="0">
              <a:solidFill>
                <a:schemeClr val="accent1">
                  <a:lumMod val="50000"/>
                </a:schemeClr>
              </a:solidFill>
            </a:endParaRPr>
          </a:p>
          <a:p>
            <a:pPr marL="0" indent="0">
              <a:buNone/>
            </a:pPr>
            <a:r>
              <a:rPr lang="en-US" b="1" dirty="0" smtClean="0">
                <a:solidFill>
                  <a:schemeClr val="accent1">
                    <a:lumMod val="50000"/>
                  </a:schemeClr>
                </a:solidFill>
              </a:rPr>
              <a:t>Signs and Symptoms: </a:t>
            </a:r>
          </a:p>
          <a:p>
            <a:pPr marL="0" indent="0">
              <a:buNone/>
            </a:pPr>
            <a:r>
              <a:rPr lang="en-US" sz="2400" dirty="0">
                <a:solidFill>
                  <a:schemeClr val="accent1">
                    <a:lumMod val="50000"/>
                  </a:schemeClr>
                </a:solidFill>
              </a:rPr>
              <a:t>	</a:t>
            </a:r>
            <a:endParaRPr lang="en-CA" dirty="0" smtClean="0"/>
          </a:p>
          <a:p>
            <a:endParaRPr lang="en-CA" dirty="0"/>
          </a:p>
        </p:txBody>
      </p:sp>
      <p:sp>
        <p:nvSpPr>
          <p:cNvPr id="3" name="Title 2"/>
          <p:cNvSpPr>
            <a:spLocks noGrp="1"/>
          </p:cNvSpPr>
          <p:nvPr>
            <p:ph type="title"/>
          </p:nvPr>
        </p:nvSpPr>
        <p:spPr>
          <a:xfrm>
            <a:off x="563538" y="301682"/>
            <a:ext cx="9029700" cy="1325563"/>
          </a:xfrm>
        </p:spPr>
        <p:txBody>
          <a:bodyPr/>
          <a:lstStyle/>
          <a:p>
            <a:r>
              <a:rPr lang="en-CA" b="1" dirty="0" smtClean="0"/>
              <a:t>Intrarenal: Nephrotoxic Agents</a:t>
            </a:r>
            <a:endParaRPr lang="en-CA" b="1" dirty="0"/>
          </a:p>
        </p:txBody>
      </p:sp>
    </p:spTree>
    <p:extLst>
      <p:ext uri="{BB962C8B-B14F-4D97-AF65-F5344CB8AC3E}">
        <p14:creationId xmlns:p14="http://schemas.microsoft.com/office/powerpoint/2010/main" val="4128234807"/>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0501" y="1884006"/>
            <a:ext cx="10906871" cy="4662941"/>
          </a:xfrm>
          <a:solidFill>
            <a:schemeClr val="bg1">
              <a:lumMod val="95000"/>
            </a:schemeClr>
          </a:solidFill>
        </p:spPr>
        <p:txBody>
          <a:bodyPr>
            <a:normAutofit/>
          </a:bodyPr>
          <a:lstStyle/>
          <a:p>
            <a:endParaRPr lang="en-CA" dirty="0">
              <a:solidFill>
                <a:schemeClr val="accent1">
                  <a:lumMod val="50000"/>
                </a:schemeClr>
              </a:solidFill>
            </a:endParaRPr>
          </a:p>
        </p:txBody>
      </p:sp>
      <p:sp>
        <p:nvSpPr>
          <p:cNvPr id="3" name="Title 2"/>
          <p:cNvSpPr>
            <a:spLocks noGrp="1"/>
          </p:cNvSpPr>
          <p:nvPr>
            <p:ph type="title"/>
          </p:nvPr>
        </p:nvSpPr>
        <p:spPr>
          <a:xfrm>
            <a:off x="600501" y="196313"/>
            <a:ext cx="10753299" cy="1325563"/>
          </a:xfrm>
        </p:spPr>
        <p:txBody>
          <a:bodyPr>
            <a:noAutofit/>
          </a:bodyPr>
          <a:lstStyle/>
          <a:p>
            <a:r>
              <a:rPr lang="en-CA" b="1" dirty="0" smtClean="0"/>
              <a:t>Risk Factors for the Development of AKI post-contrast</a:t>
            </a:r>
            <a:endParaRPr lang="en-CA" b="1" dirty="0"/>
          </a:p>
        </p:txBody>
      </p:sp>
    </p:spTree>
    <p:extLst>
      <p:ext uri="{BB962C8B-B14F-4D97-AF65-F5344CB8AC3E}">
        <p14:creationId xmlns:p14="http://schemas.microsoft.com/office/powerpoint/2010/main" val="329777189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nodePh="1">
                                  <p:stCondLst>
                                    <p:cond delay="0"/>
                                  </p:stCondLst>
                                  <p:endCondLst>
                                    <p:cond evt="begin" delay="0">
                                      <p:tn val="5"/>
                                    </p:cond>
                                  </p:end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79706" y="0"/>
            <a:ext cx="9029700" cy="1325563"/>
          </a:xfrm>
        </p:spPr>
        <p:txBody>
          <a:bodyPr/>
          <a:lstStyle/>
          <a:p>
            <a:r>
              <a:rPr lang="en-US" b="1" dirty="0" err="1" smtClean="0"/>
              <a:t>Postrenal</a:t>
            </a:r>
            <a:r>
              <a:rPr lang="en-US" b="1" dirty="0" smtClean="0"/>
              <a:t>: obstructive</a:t>
            </a:r>
            <a:endParaRPr lang="en-CA" b="1" dirty="0"/>
          </a:p>
        </p:txBody>
      </p:sp>
      <p:sp>
        <p:nvSpPr>
          <p:cNvPr id="4" name="TextBox 3"/>
          <p:cNvSpPr txBox="1"/>
          <p:nvPr/>
        </p:nvSpPr>
        <p:spPr>
          <a:xfrm>
            <a:off x="-152400" y="2064226"/>
            <a:ext cx="8424333" cy="3785652"/>
          </a:xfrm>
          <a:prstGeom prst="rect">
            <a:avLst/>
          </a:prstGeom>
          <a:noFill/>
          <a:ln>
            <a:solidFill>
              <a:schemeClr val="bg2"/>
            </a:solidFill>
          </a:ln>
        </p:spPr>
        <p:txBody>
          <a:bodyPr wrap="square" rtlCol="0" anchor="ctr" anchorCtr="1">
            <a:spAutoFit/>
          </a:bodyPr>
          <a:lstStyle/>
          <a:p>
            <a:r>
              <a:rPr lang="en-US" sz="2400" dirty="0">
                <a:solidFill>
                  <a:srgbClr val="5B9BD5">
                    <a:lumMod val="50000"/>
                  </a:srgbClr>
                </a:solidFill>
              </a:rPr>
              <a:t>Common </a:t>
            </a:r>
            <a:r>
              <a:rPr lang="en-US" sz="2400" dirty="0" smtClean="0">
                <a:solidFill>
                  <a:srgbClr val="5B9BD5">
                    <a:lumMod val="50000"/>
                  </a:srgbClr>
                </a:solidFill>
              </a:rPr>
              <a:t>Causes:</a:t>
            </a:r>
          </a:p>
          <a:p>
            <a:pPr marL="342900" indent="-342900">
              <a:buFont typeface="Arial" panose="020B0604020202020204" pitchFamily="34" charset="0"/>
              <a:buChar char="•"/>
            </a:pPr>
            <a:endParaRPr lang="en-US" sz="2400" dirty="0">
              <a:solidFill>
                <a:srgbClr val="5B9BD5">
                  <a:lumMod val="50000"/>
                </a:srgbClr>
              </a:solidFill>
            </a:endParaRPr>
          </a:p>
          <a:p>
            <a:pPr marL="342900" indent="-342900">
              <a:buFont typeface="Arial" panose="020B0604020202020204" pitchFamily="34" charset="0"/>
              <a:buChar char="•"/>
            </a:pPr>
            <a:r>
              <a:rPr lang="en-US" sz="2400" dirty="0">
                <a:solidFill>
                  <a:srgbClr val="5B9BD5">
                    <a:lumMod val="50000"/>
                  </a:srgbClr>
                </a:solidFill>
              </a:rPr>
              <a:t>Occurs in approximately 10% of AKI cases</a:t>
            </a:r>
          </a:p>
          <a:p>
            <a:pPr marL="342900" indent="-342900">
              <a:buFont typeface="Arial" panose="020B0604020202020204" pitchFamily="34" charset="0"/>
              <a:buChar char="•"/>
            </a:pPr>
            <a:endParaRPr lang="en-US" sz="2400" dirty="0">
              <a:solidFill>
                <a:srgbClr val="5B9BD5">
                  <a:lumMod val="50000"/>
                </a:srgbClr>
              </a:solidFill>
            </a:endParaRPr>
          </a:p>
          <a:p>
            <a:pPr marL="342900" indent="-342900">
              <a:buFont typeface="Arial" panose="020B0604020202020204" pitchFamily="34" charset="0"/>
              <a:buChar char="•"/>
            </a:pPr>
            <a:r>
              <a:rPr lang="en-US" sz="2400" dirty="0">
                <a:solidFill>
                  <a:srgbClr val="5B9BD5">
                    <a:lumMod val="50000"/>
                  </a:srgbClr>
                </a:solidFill>
              </a:rPr>
              <a:t>If left untreated, can lead to irreversible disease</a:t>
            </a:r>
          </a:p>
          <a:p>
            <a:pPr marL="342900" indent="-342900">
              <a:buFont typeface="Arial" panose="020B0604020202020204" pitchFamily="34" charset="0"/>
              <a:buChar char="•"/>
            </a:pPr>
            <a:endParaRPr lang="en-US" sz="2400" dirty="0">
              <a:solidFill>
                <a:srgbClr val="5B9BD5">
                  <a:lumMod val="50000"/>
                </a:srgbClr>
              </a:solidFill>
            </a:endParaRPr>
          </a:p>
          <a:p>
            <a:pPr marL="342900" indent="-342900">
              <a:buFont typeface="Arial" panose="020B0604020202020204" pitchFamily="34" charset="0"/>
              <a:buChar char="•"/>
            </a:pPr>
            <a:r>
              <a:rPr lang="en-US" sz="2400" dirty="0">
                <a:solidFill>
                  <a:srgbClr val="5B9BD5">
                    <a:lumMod val="50000"/>
                  </a:srgbClr>
                </a:solidFill>
              </a:rPr>
              <a:t>Signs and Symptoms</a:t>
            </a:r>
            <a:r>
              <a:rPr lang="en-US" sz="2400" dirty="0" smtClean="0">
                <a:solidFill>
                  <a:srgbClr val="5B9BD5">
                    <a:lumMod val="50000"/>
                  </a:srgbClr>
                </a:solidFill>
              </a:rPr>
              <a:t>:</a:t>
            </a:r>
          </a:p>
          <a:p>
            <a:pPr marL="342900" indent="-342900">
              <a:buFont typeface="Arial" panose="020B0604020202020204" pitchFamily="34" charset="0"/>
              <a:buChar char="•"/>
            </a:pPr>
            <a:endParaRPr lang="en-US" sz="2400" dirty="0">
              <a:solidFill>
                <a:srgbClr val="5B9BD5">
                  <a:lumMod val="50000"/>
                </a:srgbClr>
              </a:solidFill>
            </a:endParaRPr>
          </a:p>
          <a:p>
            <a:pPr marL="342900" indent="-342900">
              <a:buFont typeface="Arial" panose="020B0604020202020204" pitchFamily="34" charset="0"/>
              <a:buChar char="•"/>
            </a:pPr>
            <a:r>
              <a:rPr lang="en-US" sz="2400" dirty="0">
                <a:solidFill>
                  <a:srgbClr val="5B9BD5">
                    <a:lumMod val="50000"/>
                  </a:srgbClr>
                </a:solidFill>
              </a:rPr>
              <a:t>Nursing Intervention</a:t>
            </a:r>
            <a:r>
              <a:rPr lang="en-US" sz="2400" dirty="0" smtClean="0">
                <a:solidFill>
                  <a:srgbClr val="5B9BD5">
                    <a:lumMod val="50000"/>
                  </a:srgbClr>
                </a:solidFill>
              </a:rPr>
              <a:t>:</a:t>
            </a:r>
            <a:endParaRPr lang="en-US" sz="2400" dirty="0">
              <a:solidFill>
                <a:srgbClr val="5B9BD5">
                  <a:lumMod val="50000"/>
                </a:srgbClr>
              </a:solidFill>
            </a:endParaRPr>
          </a:p>
          <a:p>
            <a:endParaRPr lang="en-CA" sz="2400" dirty="0">
              <a:solidFill>
                <a:srgbClr val="5B9BD5">
                  <a:lumMod val="50000"/>
                </a:srgbClr>
              </a:solidFill>
            </a:endParaRPr>
          </a:p>
        </p:txBody>
      </p:sp>
    </p:spTree>
    <p:extLst>
      <p:ext uri="{BB962C8B-B14F-4D97-AF65-F5344CB8AC3E}">
        <p14:creationId xmlns:p14="http://schemas.microsoft.com/office/powerpoint/2010/main" val="33629401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9958" y="1478280"/>
            <a:ext cx="8229600" cy="4995862"/>
          </a:xfrm>
          <a:solidFill>
            <a:schemeClr val="bg1">
              <a:lumMod val="95000"/>
            </a:schemeClr>
          </a:solidFill>
        </p:spPr>
        <p:txBody>
          <a:bodyPr>
            <a:normAutofit/>
          </a:bodyPr>
          <a:lstStyle/>
          <a:p>
            <a:pPr marL="0" indent="0" algn="ctr">
              <a:buNone/>
            </a:pPr>
            <a:r>
              <a:rPr lang="en-CA" sz="2600" dirty="0" smtClean="0">
                <a:solidFill>
                  <a:schemeClr val="accent1">
                    <a:lumMod val="50000"/>
                  </a:schemeClr>
                </a:solidFill>
              </a:rPr>
              <a:t>Destruction of tubular epithelial cells which leads to an abrupt and progressive decline of renal function </a:t>
            </a:r>
          </a:p>
          <a:p>
            <a:pPr marL="109537" indent="0">
              <a:buNone/>
            </a:pPr>
            <a:endParaRPr lang="en-CA" sz="2600" dirty="0" smtClean="0">
              <a:solidFill>
                <a:schemeClr val="accent1">
                  <a:lumMod val="50000"/>
                </a:schemeClr>
              </a:solidFill>
            </a:endParaRPr>
          </a:p>
          <a:p>
            <a:r>
              <a:rPr lang="en-US" sz="2600" dirty="0" smtClean="0">
                <a:solidFill>
                  <a:schemeClr val="accent1">
                    <a:lumMod val="50000"/>
                  </a:schemeClr>
                </a:solidFill>
              </a:rPr>
              <a:t> Risk factors:</a:t>
            </a:r>
          </a:p>
          <a:p>
            <a:endParaRPr lang="en-US" sz="2600" dirty="0">
              <a:solidFill>
                <a:schemeClr val="accent1">
                  <a:lumMod val="50000"/>
                </a:schemeClr>
              </a:solidFill>
            </a:endParaRPr>
          </a:p>
          <a:p>
            <a:endParaRPr lang="en-US" sz="2600" dirty="0" smtClean="0">
              <a:solidFill>
                <a:schemeClr val="accent1">
                  <a:lumMod val="50000"/>
                </a:schemeClr>
              </a:solidFill>
            </a:endParaRPr>
          </a:p>
          <a:p>
            <a:endParaRPr lang="en-US" sz="2600" dirty="0">
              <a:solidFill>
                <a:schemeClr val="accent1">
                  <a:lumMod val="50000"/>
                </a:schemeClr>
              </a:solidFill>
            </a:endParaRPr>
          </a:p>
          <a:p>
            <a:endParaRPr lang="en-CA" sz="2600" dirty="0">
              <a:solidFill>
                <a:schemeClr val="accent1">
                  <a:lumMod val="50000"/>
                </a:schemeClr>
              </a:solidFill>
            </a:endParaRPr>
          </a:p>
          <a:p>
            <a:r>
              <a:rPr lang="en-CA" sz="2600" dirty="0" smtClean="0">
                <a:solidFill>
                  <a:schemeClr val="accent1">
                    <a:lumMod val="50000"/>
                  </a:schemeClr>
                </a:solidFill>
              </a:rPr>
              <a:t>Often due to:  </a:t>
            </a:r>
          </a:p>
          <a:p>
            <a:pPr lvl="1"/>
            <a:endParaRPr lang="en-CA" sz="2600" b="1" dirty="0" smtClean="0">
              <a:solidFill>
                <a:schemeClr val="accent1">
                  <a:lumMod val="50000"/>
                </a:schemeClr>
              </a:solidFill>
            </a:endParaRPr>
          </a:p>
          <a:p>
            <a:pPr lvl="1"/>
            <a:endParaRPr lang="en-CA" dirty="0"/>
          </a:p>
        </p:txBody>
      </p:sp>
      <p:sp>
        <p:nvSpPr>
          <p:cNvPr id="3" name="Title 2"/>
          <p:cNvSpPr>
            <a:spLocks noGrp="1"/>
          </p:cNvSpPr>
          <p:nvPr>
            <p:ph type="title"/>
          </p:nvPr>
        </p:nvSpPr>
        <p:spPr>
          <a:xfrm>
            <a:off x="815926" y="152400"/>
            <a:ext cx="8277665" cy="1143000"/>
          </a:xfrm>
        </p:spPr>
        <p:txBody>
          <a:bodyPr/>
          <a:lstStyle/>
          <a:p>
            <a:r>
              <a:rPr lang="en-CA" b="1" dirty="0" smtClean="0"/>
              <a:t>Acute Tubular Necrosis</a:t>
            </a:r>
            <a:endParaRPr lang="en-CA" b="1" dirty="0"/>
          </a:p>
        </p:txBody>
      </p:sp>
    </p:spTree>
    <p:extLst>
      <p:ext uri="{BB962C8B-B14F-4D97-AF65-F5344CB8AC3E}">
        <p14:creationId xmlns:p14="http://schemas.microsoft.com/office/powerpoint/2010/main" val="180883232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40191" y="1972936"/>
            <a:ext cx="8229600" cy="4186410"/>
          </a:xfrm>
          <a:solidFill>
            <a:schemeClr val="bg1">
              <a:lumMod val="95000"/>
            </a:schemeClr>
          </a:solidFill>
        </p:spPr>
        <p:txBody>
          <a:bodyPr>
            <a:normAutofit/>
          </a:bodyPr>
          <a:lstStyle/>
          <a:p>
            <a:pPr marL="109537" indent="0">
              <a:buNone/>
            </a:pPr>
            <a:r>
              <a:rPr lang="en-CA" dirty="0" smtClean="0">
                <a:solidFill>
                  <a:schemeClr val="accent1">
                    <a:lumMod val="50000"/>
                  </a:schemeClr>
                </a:solidFill>
              </a:rPr>
              <a:t>Three phases: Initiation, maintenance, and recovery</a:t>
            </a:r>
          </a:p>
          <a:p>
            <a:endParaRPr lang="en-CA" dirty="0" smtClean="0">
              <a:solidFill>
                <a:schemeClr val="accent1">
                  <a:lumMod val="50000"/>
                </a:schemeClr>
              </a:solidFill>
            </a:endParaRPr>
          </a:p>
          <a:p>
            <a:r>
              <a:rPr lang="en-CA" u="sng" dirty="0" smtClean="0">
                <a:solidFill>
                  <a:schemeClr val="accent1">
                    <a:lumMod val="50000"/>
                  </a:schemeClr>
                </a:solidFill>
              </a:rPr>
              <a:t>Initiation  - </a:t>
            </a:r>
            <a:r>
              <a:rPr lang="en-CA" dirty="0" smtClean="0">
                <a:solidFill>
                  <a:schemeClr val="accent1">
                    <a:lumMod val="50000"/>
                  </a:schemeClr>
                </a:solidFill>
              </a:rPr>
              <a:t>  impairment and extent of injury</a:t>
            </a:r>
            <a:endParaRPr lang="en-CA" u="sng" dirty="0" smtClean="0">
              <a:solidFill>
                <a:schemeClr val="accent1">
                  <a:lumMod val="50000"/>
                </a:schemeClr>
              </a:solidFill>
            </a:endParaRPr>
          </a:p>
          <a:p>
            <a:endParaRPr lang="en-CA" dirty="0" smtClean="0"/>
          </a:p>
          <a:p>
            <a:pPr marL="109537" indent="0">
              <a:buNone/>
            </a:pPr>
            <a:endParaRPr lang="en-CA" dirty="0" smtClean="0"/>
          </a:p>
        </p:txBody>
      </p:sp>
      <p:sp>
        <p:nvSpPr>
          <p:cNvPr id="3" name="Title 2"/>
          <p:cNvSpPr>
            <a:spLocks noGrp="1"/>
          </p:cNvSpPr>
          <p:nvPr>
            <p:ph type="title"/>
          </p:nvPr>
        </p:nvSpPr>
        <p:spPr>
          <a:xfrm>
            <a:off x="776654" y="407329"/>
            <a:ext cx="9029700" cy="1325563"/>
          </a:xfrm>
        </p:spPr>
        <p:txBody>
          <a:bodyPr>
            <a:normAutofit/>
          </a:bodyPr>
          <a:lstStyle/>
          <a:p>
            <a:r>
              <a:rPr lang="en-CA" b="1" dirty="0" smtClean="0"/>
              <a:t>AKI with Acute Tubular Necrosis </a:t>
            </a:r>
            <a:endParaRPr lang="en-CA" b="1" dirty="0"/>
          </a:p>
        </p:txBody>
      </p:sp>
    </p:spTree>
    <p:extLst>
      <p:ext uri="{BB962C8B-B14F-4D97-AF65-F5344CB8AC3E}">
        <p14:creationId xmlns:p14="http://schemas.microsoft.com/office/powerpoint/2010/main" val="189755529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00833" y="1615532"/>
            <a:ext cx="10952967" cy="5173248"/>
          </a:xfrm>
        </p:spPr>
        <p:txBody>
          <a:bodyPr>
            <a:normAutofit fontScale="47500" lnSpcReduction="20000"/>
          </a:bodyPr>
          <a:lstStyle/>
          <a:p>
            <a:pPr marL="109537" indent="0">
              <a:buNone/>
            </a:pPr>
            <a:r>
              <a:rPr lang="en-CA" sz="5100" u="sng" dirty="0" smtClean="0">
                <a:solidFill>
                  <a:schemeClr val="accent1">
                    <a:lumMod val="50000"/>
                  </a:schemeClr>
                </a:solidFill>
              </a:rPr>
              <a:t>Maintenance Phase</a:t>
            </a:r>
            <a:r>
              <a:rPr lang="en-CA" sz="5100" dirty="0" smtClean="0">
                <a:solidFill>
                  <a:schemeClr val="accent1">
                    <a:lumMod val="50000"/>
                  </a:schemeClr>
                </a:solidFill>
              </a:rPr>
              <a:t>: </a:t>
            </a:r>
          </a:p>
          <a:p>
            <a:pPr marL="109537" indent="0">
              <a:buNone/>
            </a:pPr>
            <a:endParaRPr lang="en-CA" sz="5100" dirty="0" smtClean="0">
              <a:solidFill>
                <a:schemeClr val="accent1">
                  <a:lumMod val="50000"/>
                </a:schemeClr>
              </a:solidFill>
            </a:endParaRPr>
          </a:p>
          <a:p>
            <a:r>
              <a:rPr lang="en-CA" sz="5100" dirty="0" smtClean="0">
                <a:solidFill>
                  <a:schemeClr val="accent1">
                    <a:lumMod val="50000"/>
                  </a:schemeClr>
                </a:solidFill>
              </a:rPr>
              <a:t>Significant fall in GFR </a:t>
            </a:r>
            <a:endParaRPr lang="en-CA" sz="5100" dirty="0">
              <a:solidFill>
                <a:schemeClr val="accent1">
                  <a:lumMod val="50000"/>
                </a:schemeClr>
              </a:solidFill>
            </a:endParaRPr>
          </a:p>
          <a:p>
            <a:r>
              <a:rPr lang="en-CA" sz="5100" dirty="0" smtClean="0">
                <a:solidFill>
                  <a:schemeClr val="accent1">
                    <a:lumMod val="50000"/>
                  </a:schemeClr>
                </a:solidFill>
              </a:rPr>
              <a:t>Cr and Bun continue to rise</a:t>
            </a:r>
          </a:p>
          <a:p>
            <a:endParaRPr lang="en-US" sz="5100" dirty="0">
              <a:solidFill>
                <a:schemeClr val="accent1">
                  <a:lumMod val="50000"/>
                </a:schemeClr>
              </a:solidFill>
            </a:endParaRPr>
          </a:p>
          <a:p>
            <a:endParaRPr lang="en-US" sz="5100" dirty="0" smtClean="0">
              <a:solidFill>
                <a:schemeClr val="accent1">
                  <a:lumMod val="50000"/>
                </a:schemeClr>
              </a:solidFill>
            </a:endParaRPr>
          </a:p>
          <a:p>
            <a:r>
              <a:rPr lang="en-US" sz="5100" dirty="0" smtClean="0">
                <a:solidFill>
                  <a:schemeClr val="accent1">
                    <a:lumMod val="50000"/>
                  </a:schemeClr>
                </a:solidFill>
              </a:rPr>
              <a:t>May last 1-2 weeks</a:t>
            </a:r>
            <a:endParaRPr lang="en-CA" sz="5100" dirty="0">
              <a:solidFill>
                <a:schemeClr val="accent1">
                  <a:lumMod val="50000"/>
                </a:schemeClr>
              </a:solidFill>
            </a:endParaRPr>
          </a:p>
          <a:p>
            <a:endParaRPr lang="en-CA" sz="5100" dirty="0" smtClean="0">
              <a:solidFill>
                <a:schemeClr val="accent1">
                  <a:lumMod val="50000"/>
                </a:schemeClr>
              </a:solidFill>
            </a:endParaRPr>
          </a:p>
          <a:p>
            <a:r>
              <a:rPr lang="en-CA" sz="5100" dirty="0" smtClean="0">
                <a:solidFill>
                  <a:schemeClr val="accent1">
                    <a:lumMod val="50000"/>
                  </a:schemeClr>
                </a:solidFill>
              </a:rPr>
              <a:t>May </a:t>
            </a:r>
            <a:r>
              <a:rPr lang="en-CA" sz="5100" dirty="0">
                <a:solidFill>
                  <a:schemeClr val="accent1">
                    <a:lumMod val="50000"/>
                  </a:schemeClr>
                </a:solidFill>
              </a:rPr>
              <a:t>be oliguric, anuric, or nonoliguric  </a:t>
            </a:r>
          </a:p>
          <a:p>
            <a:pPr marL="109537" indent="0">
              <a:buNone/>
            </a:pPr>
            <a:endParaRPr lang="en-CA" sz="5100" dirty="0">
              <a:solidFill>
                <a:schemeClr val="accent1">
                  <a:lumMod val="50000"/>
                </a:schemeClr>
              </a:solidFill>
            </a:endParaRPr>
          </a:p>
          <a:p>
            <a:pPr marL="1481137" lvl="2" indent="-457200"/>
            <a:r>
              <a:rPr lang="en-CA" sz="5100" dirty="0">
                <a:solidFill>
                  <a:schemeClr val="accent1">
                    <a:lumMod val="50000"/>
                  </a:schemeClr>
                </a:solidFill>
              </a:rPr>
              <a:t>If oliguric – less than 400mls/day </a:t>
            </a:r>
            <a:r>
              <a:rPr lang="en-CA" sz="5100" dirty="0" smtClean="0">
                <a:solidFill>
                  <a:schemeClr val="accent1">
                    <a:lumMod val="50000"/>
                  </a:schemeClr>
                </a:solidFill>
              </a:rPr>
              <a:t>(adults)</a:t>
            </a:r>
          </a:p>
          <a:p>
            <a:pPr marL="1481137" lvl="2" indent="-457200"/>
            <a:r>
              <a:rPr lang="en-US" sz="5100" dirty="0" smtClean="0">
                <a:solidFill>
                  <a:schemeClr val="accent1">
                    <a:lumMod val="50000"/>
                  </a:schemeClr>
                </a:solidFill>
              </a:rPr>
              <a:t>If anuric – less than 100 mls/day</a:t>
            </a:r>
          </a:p>
          <a:p>
            <a:pPr marL="1023937" lvl="2" indent="0">
              <a:buNone/>
            </a:pPr>
            <a:endParaRPr lang="en-CA" sz="4500" dirty="0"/>
          </a:p>
          <a:p>
            <a:pPr marL="566737" lvl="1" indent="0">
              <a:buNone/>
            </a:pPr>
            <a:r>
              <a:rPr lang="en-CA" sz="4500" dirty="0"/>
              <a:t>	</a:t>
            </a:r>
            <a:endParaRPr lang="en-CA" dirty="0" smtClean="0"/>
          </a:p>
        </p:txBody>
      </p:sp>
      <p:sp>
        <p:nvSpPr>
          <p:cNvPr id="3" name="Title 2"/>
          <p:cNvSpPr>
            <a:spLocks noGrp="1"/>
          </p:cNvSpPr>
          <p:nvPr>
            <p:ph type="title"/>
          </p:nvPr>
        </p:nvSpPr>
        <p:spPr>
          <a:xfrm>
            <a:off x="400833" y="289969"/>
            <a:ext cx="9029700" cy="1325563"/>
          </a:xfrm>
        </p:spPr>
        <p:txBody>
          <a:bodyPr>
            <a:normAutofit/>
          </a:bodyPr>
          <a:lstStyle/>
          <a:p>
            <a:r>
              <a:rPr lang="en-CA" b="1" dirty="0" smtClean="0"/>
              <a:t>AKI with Acute Tubular Necrosis </a:t>
            </a:r>
            <a:endParaRPr lang="en-CA" b="1" dirty="0"/>
          </a:p>
        </p:txBody>
      </p:sp>
    </p:spTree>
    <p:extLst>
      <p:ext uri="{BB962C8B-B14F-4D97-AF65-F5344CB8AC3E}">
        <p14:creationId xmlns:p14="http://schemas.microsoft.com/office/powerpoint/2010/main" val="407412297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
                                            <p:txEl>
                                              <p:pRg st="10" end="1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1" end="1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75836" y="1676621"/>
            <a:ext cx="9791700" cy="4850788"/>
          </a:xfrm>
        </p:spPr>
        <p:txBody>
          <a:bodyPr>
            <a:normAutofit fontScale="92500" lnSpcReduction="10000"/>
          </a:bodyPr>
          <a:lstStyle/>
          <a:p>
            <a:pPr marL="109537" indent="0">
              <a:buNone/>
            </a:pPr>
            <a:r>
              <a:rPr lang="en-CA" sz="3000" u="sng" dirty="0" smtClean="0">
                <a:solidFill>
                  <a:schemeClr val="accent1">
                    <a:lumMod val="50000"/>
                  </a:schemeClr>
                </a:solidFill>
              </a:rPr>
              <a:t>Maintenance Phase </a:t>
            </a:r>
          </a:p>
          <a:p>
            <a:pPr marL="109537" indent="0">
              <a:buNone/>
            </a:pPr>
            <a:endParaRPr lang="en-CA" sz="2400" u="sng" dirty="0" smtClean="0">
              <a:solidFill>
                <a:schemeClr val="accent1">
                  <a:lumMod val="50000"/>
                </a:schemeClr>
              </a:solidFill>
            </a:endParaRPr>
          </a:p>
          <a:p>
            <a:pPr marL="109537" indent="0">
              <a:buNone/>
            </a:pPr>
            <a:r>
              <a:rPr lang="en-CA" sz="2600" dirty="0" smtClean="0">
                <a:solidFill>
                  <a:schemeClr val="accent1">
                    <a:lumMod val="50000"/>
                  </a:schemeClr>
                </a:solidFill>
              </a:rPr>
              <a:t>May </a:t>
            </a:r>
            <a:r>
              <a:rPr lang="en-CA" sz="2600" dirty="0">
                <a:solidFill>
                  <a:schemeClr val="accent1">
                    <a:lumMod val="50000"/>
                  </a:schemeClr>
                </a:solidFill>
              </a:rPr>
              <a:t>include changes </a:t>
            </a:r>
            <a:r>
              <a:rPr lang="en-CA" sz="2600" dirty="0" smtClean="0">
                <a:solidFill>
                  <a:schemeClr val="accent1">
                    <a:lumMod val="50000"/>
                  </a:schemeClr>
                </a:solidFill>
              </a:rPr>
              <a:t>in:</a:t>
            </a:r>
          </a:p>
          <a:p>
            <a:pPr lvl="1"/>
            <a:r>
              <a:rPr lang="en-CA" sz="2600" dirty="0" smtClean="0">
                <a:solidFill>
                  <a:schemeClr val="accent1">
                    <a:lumMod val="50000"/>
                  </a:schemeClr>
                </a:solidFill>
              </a:rPr>
              <a:t>Urine production</a:t>
            </a:r>
          </a:p>
          <a:p>
            <a:pPr lvl="1"/>
            <a:r>
              <a:rPr lang="en-CA" sz="2600" dirty="0" smtClean="0">
                <a:solidFill>
                  <a:schemeClr val="accent1">
                    <a:lumMod val="50000"/>
                  </a:schemeClr>
                </a:solidFill>
              </a:rPr>
              <a:t> Volume overload</a:t>
            </a:r>
          </a:p>
          <a:p>
            <a:pPr lvl="1"/>
            <a:r>
              <a:rPr lang="en-US" sz="2600" dirty="0" smtClean="0">
                <a:solidFill>
                  <a:schemeClr val="accent1">
                    <a:lumMod val="50000"/>
                  </a:schemeClr>
                </a:solidFill>
              </a:rPr>
              <a:t>Uremia</a:t>
            </a:r>
          </a:p>
          <a:p>
            <a:pPr lvl="2"/>
            <a:r>
              <a:rPr lang="en-US" sz="2600" dirty="0" smtClean="0">
                <a:solidFill>
                  <a:schemeClr val="accent1">
                    <a:lumMod val="50000"/>
                  </a:schemeClr>
                </a:solidFill>
              </a:rPr>
              <a:t>Neurological changes</a:t>
            </a:r>
            <a:endParaRPr lang="en-CA" sz="2600" dirty="0" smtClean="0">
              <a:solidFill>
                <a:schemeClr val="accent1">
                  <a:lumMod val="50000"/>
                </a:schemeClr>
              </a:solidFill>
            </a:endParaRPr>
          </a:p>
          <a:p>
            <a:pPr lvl="1"/>
            <a:r>
              <a:rPr lang="en-CA" sz="2600" dirty="0" smtClean="0">
                <a:solidFill>
                  <a:schemeClr val="accent1">
                    <a:lumMod val="50000"/>
                  </a:schemeClr>
                </a:solidFill>
              </a:rPr>
              <a:t>Acid-Base and Electrolyte Imbalance</a:t>
            </a:r>
          </a:p>
          <a:p>
            <a:pPr lvl="2"/>
            <a:r>
              <a:rPr lang="en-CA" sz="2600" dirty="0">
                <a:solidFill>
                  <a:schemeClr val="accent1">
                    <a:lumMod val="50000"/>
                  </a:schemeClr>
                </a:solidFill>
              </a:rPr>
              <a:t>M</a:t>
            </a:r>
            <a:r>
              <a:rPr lang="en-CA" sz="2600" dirty="0" smtClean="0">
                <a:solidFill>
                  <a:schemeClr val="accent1">
                    <a:lumMod val="50000"/>
                  </a:schemeClr>
                </a:solidFill>
              </a:rPr>
              <a:t>etabolic </a:t>
            </a:r>
            <a:r>
              <a:rPr lang="en-CA" sz="2600" dirty="0">
                <a:solidFill>
                  <a:schemeClr val="accent1">
                    <a:lumMod val="50000"/>
                  </a:schemeClr>
                </a:solidFill>
              </a:rPr>
              <a:t>A</a:t>
            </a:r>
            <a:r>
              <a:rPr lang="en-CA" sz="2600" dirty="0" smtClean="0">
                <a:solidFill>
                  <a:schemeClr val="accent1">
                    <a:lumMod val="50000"/>
                  </a:schemeClr>
                </a:solidFill>
              </a:rPr>
              <a:t>cidosis </a:t>
            </a:r>
          </a:p>
          <a:p>
            <a:pPr lvl="2"/>
            <a:r>
              <a:rPr lang="en-CA" sz="2600" dirty="0" smtClean="0">
                <a:solidFill>
                  <a:schemeClr val="accent1">
                    <a:lumMod val="50000"/>
                  </a:schemeClr>
                </a:solidFill>
              </a:rPr>
              <a:t>Hyperkalemia</a:t>
            </a:r>
          </a:p>
          <a:p>
            <a:pPr lvl="2"/>
            <a:r>
              <a:rPr lang="en-CA" sz="2600" dirty="0" smtClean="0">
                <a:solidFill>
                  <a:schemeClr val="accent1">
                    <a:lumMod val="50000"/>
                  </a:schemeClr>
                </a:solidFill>
              </a:rPr>
              <a:t>Hyperphosphatemia</a:t>
            </a:r>
          </a:p>
          <a:p>
            <a:pPr lvl="2"/>
            <a:r>
              <a:rPr lang="en-CA" sz="2600" dirty="0" smtClean="0">
                <a:solidFill>
                  <a:schemeClr val="accent1">
                    <a:lumMod val="50000"/>
                  </a:schemeClr>
                </a:solidFill>
              </a:rPr>
              <a:t>Hypocalcaemia	</a:t>
            </a:r>
          </a:p>
          <a:p>
            <a:pPr marL="109537" indent="0">
              <a:buNone/>
            </a:pPr>
            <a:endParaRPr lang="en-CA" dirty="0"/>
          </a:p>
        </p:txBody>
      </p:sp>
      <p:sp>
        <p:nvSpPr>
          <p:cNvPr id="3" name="Title 2"/>
          <p:cNvSpPr>
            <a:spLocks noGrp="1"/>
          </p:cNvSpPr>
          <p:nvPr>
            <p:ph type="title"/>
          </p:nvPr>
        </p:nvSpPr>
        <p:spPr>
          <a:xfrm>
            <a:off x="523435" y="351058"/>
            <a:ext cx="9029700" cy="1325563"/>
          </a:xfrm>
        </p:spPr>
        <p:txBody>
          <a:bodyPr>
            <a:normAutofit/>
          </a:bodyPr>
          <a:lstStyle/>
          <a:p>
            <a:r>
              <a:rPr lang="en-CA" b="1" dirty="0"/>
              <a:t>AKI with Acute Tubular Necrosis </a:t>
            </a:r>
          </a:p>
        </p:txBody>
      </p:sp>
    </p:spTree>
    <p:extLst>
      <p:ext uri="{BB962C8B-B14F-4D97-AF65-F5344CB8AC3E}">
        <p14:creationId xmlns:p14="http://schemas.microsoft.com/office/powerpoint/2010/main" val="221755010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10" end="1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23436" y="1755287"/>
            <a:ext cx="9791700" cy="4351338"/>
          </a:xfrm>
        </p:spPr>
        <p:txBody>
          <a:bodyPr>
            <a:normAutofit/>
          </a:bodyPr>
          <a:lstStyle/>
          <a:p>
            <a:pPr marL="0" indent="0">
              <a:buNone/>
            </a:pPr>
            <a:r>
              <a:rPr lang="en-CA" u="sng" dirty="0">
                <a:solidFill>
                  <a:schemeClr val="accent1">
                    <a:lumMod val="50000"/>
                  </a:schemeClr>
                </a:solidFill>
              </a:rPr>
              <a:t>Recovery  </a:t>
            </a:r>
            <a:endParaRPr lang="en-CA" u="sng" dirty="0" smtClean="0">
              <a:solidFill>
                <a:schemeClr val="accent1">
                  <a:lumMod val="50000"/>
                </a:schemeClr>
              </a:solidFill>
            </a:endParaRPr>
          </a:p>
          <a:p>
            <a:pPr marL="0" indent="0">
              <a:buNone/>
            </a:pPr>
            <a:endParaRPr lang="en-CA" u="sng" dirty="0" smtClean="0">
              <a:solidFill>
                <a:schemeClr val="accent1">
                  <a:lumMod val="50000"/>
                </a:schemeClr>
              </a:solidFill>
            </a:endParaRPr>
          </a:p>
          <a:p>
            <a:r>
              <a:rPr lang="en-CA" sz="2400" dirty="0" smtClean="0">
                <a:solidFill>
                  <a:schemeClr val="accent1">
                    <a:lumMod val="50000"/>
                  </a:schemeClr>
                </a:solidFill>
              </a:rPr>
              <a:t>Return </a:t>
            </a:r>
            <a:r>
              <a:rPr lang="en-CA" sz="2400" dirty="0">
                <a:solidFill>
                  <a:schemeClr val="accent1">
                    <a:lumMod val="50000"/>
                  </a:schemeClr>
                </a:solidFill>
              </a:rPr>
              <a:t>of BUN and creatinine and GFR toward </a:t>
            </a:r>
            <a:r>
              <a:rPr lang="en-CA" sz="2400" dirty="0" smtClean="0">
                <a:solidFill>
                  <a:schemeClr val="accent1">
                    <a:lumMod val="50000"/>
                  </a:schemeClr>
                </a:solidFill>
              </a:rPr>
              <a:t>baseline levels</a:t>
            </a:r>
          </a:p>
          <a:p>
            <a:r>
              <a:rPr lang="en-CA" sz="2400" dirty="0" smtClean="0">
                <a:solidFill>
                  <a:schemeClr val="accent1">
                    <a:lumMod val="50000"/>
                  </a:schemeClr>
                </a:solidFill>
              </a:rPr>
              <a:t>Process </a:t>
            </a:r>
            <a:r>
              <a:rPr lang="en-CA" sz="2400" dirty="0">
                <a:solidFill>
                  <a:schemeClr val="accent1">
                    <a:lumMod val="50000"/>
                  </a:schemeClr>
                </a:solidFill>
              </a:rPr>
              <a:t>of tubule cell repair and </a:t>
            </a:r>
            <a:r>
              <a:rPr lang="en-CA" sz="2400" dirty="0" smtClean="0">
                <a:solidFill>
                  <a:schemeClr val="accent1">
                    <a:lumMod val="50000"/>
                  </a:schemeClr>
                </a:solidFill>
              </a:rPr>
              <a:t>regeneration</a:t>
            </a:r>
          </a:p>
          <a:p>
            <a:r>
              <a:rPr lang="en-CA" sz="2400" dirty="0" smtClean="0">
                <a:solidFill>
                  <a:schemeClr val="accent1">
                    <a:lumMod val="50000"/>
                  </a:schemeClr>
                </a:solidFill>
              </a:rPr>
              <a:t>Gradual </a:t>
            </a:r>
            <a:r>
              <a:rPr lang="en-CA" sz="2400" dirty="0">
                <a:solidFill>
                  <a:schemeClr val="accent1">
                    <a:lumMod val="50000"/>
                  </a:schemeClr>
                </a:solidFill>
              </a:rPr>
              <a:t>return to normal values </a:t>
            </a:r>
            <a:endParaRPr lang="en-CA" sz="2400" dirty="0" smtClean="0">
              <a:solidFill>
                <a:schemeClr val="accent1">
                  <a:lumMod val="50000"/>
                </a:schemeClr>
              </a:solidFill>
            </a:endParaRPr>
          </a:p>
          <a:p>
            <a:r>
              <a:rPr lang="en-CA" sz="2400" dirty="0" smtClean="0">
                <a:solidFill>
                  <a:schemeClr val="accent1">
                    <a:lumMod val="50000"/>
                  </a:schemeClr>
                </a:solidFill>
              </a:rPr>
              <a:t>May </a:t>
            </a:r>
            <a:r>
              <a:rPr lang="en-CA" sz="2400" dirty="0">
                <a:solidFill>
                  <a:schemeClr val="accent1">
                    <a:lumMod val="50000"/>
                  </a:schemeClr>
                </a:solidFill>
              </a:rPr>
              <a:t>have initial diuresis period with ongoing elevated potassium, phosphate, BUN and creatinine levels</a:t>
            </a:r>
          </a:p>
          <a:p>
            <a:pPr marL="566737" indent="-457200"/>
            <a:endParaRPr lang="en-CA" sz="2400" dirty="0">
              <a:solidFill>
                <a:schemeClr val="accent1">
                  <a:lumMod val="50000"/>
                </a:schemeClr>
              </a:solidFill>
            </a:endParaRPr>
          </a:p>
          <a:p>
            <a:endParaRPr lang="en-CA" dirty="0"/>
          </a:p>
        </p:txBody>
      </p:sp>
      <p:sp>
        <p:nvSpPr>
          <p:cNvPr id="3" name="Title 2"/>
          <p:cNvSpPr>
            <a:spLocks noGrp="1"/>
          </p:cNvSpPr>
          <p:nvPr>
            <p:ph type="title"/>
          </p:nvPr>
        </p:nvSpPr>
        <p:spPr>
          <a:xfrm>
            <a:off x="523436" y="308854"/>
            <a:ext cx="9029700" cy="1325563"/>
          </a:xfrm>
        </p:spPr>
        <p:txBody>
          <a:bodyPr/>
          <a:lstStyle/>
          <a:p>
            <a:r>
              <a:rPr lang="en-CA" b="1" dirty="0"/>
              <a:t>AKI with Acute Tubular Necrosis </a:t>
            </a:r>
          </a:p>
        </p:txBody>
      </p:sp>
    </p:spTree>
    <p:extLst>
      <p:ext uri="{BB962C8B-B14F-4D97-AF65-F5344CB8AC3E}">
        <p14:creationId xmlns:p14="http://schemas.microsoft.com/office/powerpoint/2010/main" val="3795107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14890" y="1690459"/>
            <a:ext cx="8229600" cy="4864578"/>
          </a:xfrm>
          <a:solidFill>
            <a:schemeClr val="bg1">
              <a:lumMod val="95000"/>
            </a:schemeClr>
          </a:solidFill>
        </p:spPr>
        <p:txBody>
          <a:bodyPr>
            <a:normAutofit/>
          </a:bodyPr>
          <a:lstStyle/>
          <a:p>
            <a:pPr marL="452437" indent="-342900" algn="ctr"/>
            <a:r>
              <a:rPr lang="en-US" dirty="0" smtClean="0">
                <a:solidFill>
                  <a:schemeClr val="accent1">
                    <a:lumMod val="50000"/>
                  </a:schemeClr>
                </a:solidFill>
              </a:rPr>
              <a:t>Urinalysis</a:t>
            </a:r>
          </a:p>
          <a:p>
            <a:pPr marL="452437" indent="-342900" algn="ctr"/>
            <a:r>
              <a:rPr lang="en-US" dirty="0" smtClean="0">
                <a:solidFill>
                  <a:schemeClr val="accent1">
                    <a:lumMod val="50000"/>
                  </a:schemeClr>
                </a:solidFill>
              </a:rPr>
              <a:t>Renal U/S</a:t>
            </a:r>
            <a:endParaRPr lang="en-US" dirty="0">
              <a:solidFill>
                <a:schemeClr val="accent1">
                  <a:lumMod val="50000"/>
                </a:schemeClr>
              </a:solidFill>
            </a:endParaRPr>
          </a:p>
          <a:p>
            <a:pPr marL="452437" indent="-342900" algn="ctr"/>
            <a:r>
              <a:rPr lang="en-US" dirty="0" smtClean="0">
                <a:solidFill>
                  <a:schemeClr val="accent1">
                    <a:lumMod val="50000"/>
                  </a:schemeClr>
                </a:solidFill>
              </a:rPr>
              <a:t>Low GFR</a:t>
            </a:r>
            <a:endParaRPr lang="en-US" dirty="0">
              <a:solidFill>
                <a:schemeClr val="accent1">
                  <a:lumMod val="50000"/>
                </a:schemeClr>
              </a:solidFill>
            </a:endParaRPr>
          </a:p>
          <a:p>
            <a:pPr algn="ctr"/>
            <a:r>
              <a:rPr lang="en-US" dirty="0">
                <a:solidFill>
                  <a:schemeClr val="accent1">
                    <a:lumMod val="50000"/>
                  </a:schemeClr>
                </a:solidFill>
              </a:rPr>
              <a:t> </a:t>
            </a:r>
            <a:r>
              <a:rPr lang="en-US" dirty="0" smtClean="0">
                <a:solidFill>
                  <a:schemeClr val="accent1">
                    <a:lumMod val="50000"/>
                  </a:schemeClr>
                </a:solidFill>
              </a:rPr>
              <a:t>Elevated </a:t>
            </a:r>
            <a:r>
              <a:rPr lang="en-US" dirty="0">
                <a:solidFill>
                  <a:schemeClr val="accent1">
                    <a:lumMod val="50000"/>
                  </a:schemeClr>
                </a:solidFill>
              </a:rPr>
              <a:t>Creatinine </a:t>
            </a:r>
            <a:endParaRPr lang="en-CA" dirty="0">
              <a:solidFill>
                <a:schemeClr val="accent1">
                  <a:lumMod val="50000"/>
                </a:schemeClr>
              </a:solidFill>
            </a:endParaRPr>
          </a:p>
          <a:p>
            <a:pPr algn="ctr"/>
            <a:r>
              <a:rPr lang="en-CA" dirty="0">
                <a:solidFill>
                  <a:schemeClr val="accent1">
                    <a:lumMod val="50000"/>
                  </a:schemeClr>
                </a:solidFill>
              </a:rPr>
              <a:t>Hyperkalemia</a:t>
            </a:r>
          </a:p>
          <a:p>
            <a:pPr algn="ctr"/>
            <a:r>
              <a:rPr lang="en-CA" dirty="0">
                <a:solidFill>
                  <a:schemeClr val="accent1">
                    <a:lumMod val="50000"/>
                  </a:schemeClr>
                </a:solidFill>
              </a:rPr>
              <a:t>Metabolic acidosis</a:t>
            </a:r>
          </a:p>
          <a:p>
            <a:pPr algn="ctr"/>
            <a:r>
              <a:rPr lang="en-CA" dirty="0" smtClean="0">
                <a:solidFill>
                  <a:schemeClr val="accent1">
                    <a:lumMod val="50000"/>
                  </a:schemeClr>
                </a:solidFill>
              </a:rPr>
              <a:t>Hypocalcaemia</a:t>
            </a:r>
            <a:endParaRPr lang="en-CA" dirty="0">
              <a:solidFill>
                <a:schemeClr val="accent1">
                  <a:lumMod val="50000"/>
                </a:schemeClr>
              </a:solidFill>
            </a:endParaRPr>
          </a:p>
          <a:p>
            <a:pPr algn="ctr"/>
            <a:r>
              <a:rPr lang="en-US" dirty="0">
                <a:solidFill>
                  <a:schemeClr val="accent1">
                    <a:lumMod val="50000"/>
                  </a:schemeClr>
                </a:solidFill>
              </a:rPr>
              <a:t>Normal or hyponatremia</a:t>
            </a:r>
          </a:p>
          <a:p>
            <a:pPr algn="ctr"/>
            <a:r>
              <a:rPr lang="en-US" dirty="0">
                <a:solidFill>
                  <a:schemeClr val="accent1">
                    <a:lumMod val="50000"/>
                  </a:schemeClr>
                </a:solidFill>
              </a:rPr>
              <a:t>Anemia </a:t>
            </a:r>
          </a:p>
        </p:txBody>
      </p:sp>
      <p:sp>
        <p:nvSpPr>
          <p:cNvPr id="3" name="Title 2"/>
          <p:cNvSpPr>
            <a:spLocks noGrp="1"/>
          </p:cNvSpPr>
          <p:nvPr>
            <p:ph type="title"/>
          </p:nvPr>
        </p:nvSpPr>
        <p:spPr>
          <a:xfrm>
            <a:off x="814790" y="155575"/>
            <a:ext cx="9029700" cy="1325563"/>
          </a:xfrm>
        </p:spPr>
        <p:txBody>
          <a:bodyPr>
            <a:normAutofit/>
          </a:bodyPr>
          <a:lstStyle/>
          <a:p>
            <a:r>
              <a:rPr lang="en-US" b="1" dirty="0"/>
              <a:t>Nursing Interventions: </a:t>
            </a:r>
            <a:r>
              <a:rPr lang="en-US" dirty="0"/>
              <a:t/>
            </a:r>
            <a:br>
              <a:rPr lang="en-US" dirty="0"/>
            </a:br>
            <a:r>
              <a:rPr lang="en-US" sz="3600" dirty="0">
                <a:solidFill>
                  <a:srgbClr val="C00000"/>
                </a:solidFill>
              </a:rPr>
              <a:t>Monitor lab values</a:t>
            </a:r>
            <a:endParaRPr lang="en-CA" dirty="0"/>
          </a:p>
        </p:txBody>
      </p:sp>
    </p:spTree>
    <p:extLst>
      <p:ext uri="{BB962C8B-B14F-4D97-AF65-F5344CB8AC3E}">
        <p14:creationId xmlns:p14="http://schemas.microsoft.com/office/powerpoint/2010/main" val="3237511169"/>
      </p:ext>
    </p:extLst>
  </p:cSld>
  <p:clrMapOvr>
    <a:masterClrMapping/>
  </p:clrMapOvr>
  <p:transition spd="slow">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13781" y="1727151"/>
            <a:ext cx="9791700" cy="4351338"/>
          </a:xfrm>
        </p:spPr>
        <p:txBody>
          <a:bodyPr/>
          <a:lstStyle/>
          <a:p>
            <a:r>
              <a:rPr lang="en-CA" dirty="0" smtClean="0">
                <a:solidFill>
                  <a:schemeClr val="accent1">
                    <a:lumMod val="50000"/>
                  </a:schemeClr>
                </a:solidFill>
              </a:rPr>
              <a:t>Normal serum 3.5-5 mEq/L.</a:t>
            </a:r>
          </a:p>
          <a:p>
            <a:endParaRPr lang="en-CA" dirty="0">
              <a:solidFill>
                <a:schemeClr val="accent1">
                  <a:lumMod val="50000"/>
                </a:schemeClr>
              </a:solidFill>
            </a:endParaRPr>
          </a:p>
          <a:p>
            <a:r>
              <a:rPr lang="en-CA" dirty="0" smtClean="0">
                <a:solidFill>
                  <a:schemeClr val="accent1">
                    <a:lumMod val="50000"/>
                  </a:schemeClr>
                </a:solidFill>
              </a:rPr>
              <a:t>Excretion of potassium:</a:t>
            </a:r>
          </a:p>
          <a:p>
            <a:pPr lvl="1"/>
            <a:r>
              <a:rPr lang="en-CA" dirty="0" smtClean="0">
                <a:solidFill>
                  <a:schemeClr val="accent1">
                    <a:lumMod val="50000"/>
                  </a:schemeClr>
                </a:solidFill>
              </a:rPr>
              <a:t>90-95% dietary potassium excreted by kidneys</a:t>
            </a:r>
          </a:p>
          <a:p>
            <a:pPr lvl="1"/>
            <a:r>
              <a:rPr lang="en-CA" dirty="0" smtClean="0">
                <a:solidFill>
                  <a:schemeClr val="accent1">
                    <a:lumMod val="50000"/>
                  </a:schemeClr>
                </a:solidFill>
              </a:rPr>
              <a:t>5% by gut </a:t>
            </a:r>
          </a:p>
          <a:p>
            <a:pPr lvl="1"/>
            <a:endParaRPr lang="en-CA" dirty="0">
              <a:solidFill>
                <a:schemeClr val="accent1">
                  <a:lumMod val="50000"/>
                </a:schemeClr>
              </a:solidFill>
            </a:endParaRPr>
          </a:p>
          <a:p>
            <a:pPr lvl="1"/>
            <a:r>
              <a:rPr lang="en-CA" dirty="0" smtClean="0">
                <a:solidFill>
                  <a:schemeClr val="accent1">
                    <a:lumMod val="50000"/>
                  </a:schemeClr>
                </a:solidFill>
              </a:rPr>
              <a:t>Kidney excretion impaired resulting in hyperkalemia</a:t>
            </a:r>
            <a:endParaRPr lang="en-CA" dirty="0">
              <a:solidFill>
                <a:schemeClr val="accent1">
                  <a:lumMod val="50000"/>
                </a:schemeClr>
              </a:solidFill>
            </a:endParaRPr>
          </a:p>
        </p:txBody>
      </p:sp>
      <p:sp>
        <p:nvSpPr>
          <p:cNvPr id="3" name="Title 2"/>
          <p:cNvSpPr>
            <a:spLocks noGrp="1"/>
          </p:cNvSpPr>
          <p:nvPr>
            <p:ph type="title"/>
          </p:nvPr>
        </p:nvSpPr>
        <p:spPr>
          <a:xfrm>
            <a:off x="832925" y="266651"/>
            <a:ext cx="9029700" cy="1325563"/>
          </a:xfrm>
        </p:spPr>
        <p:txBody>
          <a:bodyPr/>
          <a:lstStyle/>
          <a:p>
            <a:r>
              <a:rPr lang="en-CA" b="1" dirty="0" smtClean="0"/>
              <a:t>Potassium </a:t>
            </a:r>
            <a:endParaRPr lang="en-CA" b="1" dirty="0"/>
          </a:p>
        </p:txBody>
      </p:sp>
    </p:spTree>
    <p:extLst>
      <p:ext uri="{BB962C8B-B14F-4D97-AF65-F5344CB8AC3E}">
        <p14:creationId xmlns:p14="http://schemas.microsoft.com/office/powerpoint/2010/main" val="85666871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35977" y="1797489"/>
            <a:ext cx="9791700" cy="4351338"/>
          </a:xfrm>
        </p:spPr>
        <p:txBody>
          <a:bodyPr>
            <a:normAutofit/>
          </a:bodyPr>
          <a:lstStyle/>
          <a:p>
            <a:pPr marL="0" indent="0">
              <a:buNone/>
            </a:pPr>
            <a:r>
              <a:rPr lang="en-US" b="1" dirty="0">
                <a:solidFill>
                  <a:schemeClr val="accent1">
                    <a:lumMod val="50000"/>
                  </a:schemeClr>
                </a:solidFill>
              </a:rPr>
              <a:t>The learner will be able to:</a:t>
            </a:r>
          </a:p>
          <a:p>
            <a:pPr marL="0" indent="0">
              <a:buNone/>
            </a:pPr>
            <a:r>
              <a:rPr lang="en-US" dirty="0" smtClean="0">
                <a:solidFill>
                  <a:schemeClr val="accent1">
                    <a:lumMod val="50000"/>
                  </a:schemeClr>
                </a:solidFill>
              </a:rPr>
              <a:t>•Define acute </a:t>
            </a:r>
            <a:r>
              <a:rPr lang="en-US" dirty="0">
                <a:solidFill>
                  <a:schemeClr val="accent1">
                    <a:lumMod val="50000"/>
                  </a:schemeClr>
                </a:solidFill>
              </a:rPr>
              <a:t>kidney injury </a:t>
            </a:r>
          </a:p>
          <a:p>
            <a:pPr marL="0" indent="0">
              <a:buNone/>
            </a:pPr>
            <a:r>
              <a:rPr lang="en-US" dirty="0" smtClean="0">
                <a:solidFill>
                  <a:schemeClr val="accent1">
                    <a:lumMod val="50000"/>
                  </a:schemeClr>
                </a:solidFill>
              </a:rPr>
              <a:t>•Understand </a:t>
            </a:r>
            <a:r>
              <a:rPr lang="en-US" dirty="0">
                <a:solidFill>
                  <a:schemeClr val="accent1">
                    <a:lumMod val="50000"/>
                  </a:schemeClr>
                </a:solidFill>
              </a:rPr>
              <a:t>the causative factors </a:t>
            </a:r>
            <a:r>
              <a:rPr lang="en-US" dirty="0" smtClean="0">
                <a:solidFill>
                  <a:schemeClr val="accent1">
                    <a:lumMod val="50000"/>
                  </a:schemeClr>
                </a:solidFill>
              </a:rPr>
              <a:t>and classification of </a:t>
            </a:r>
            <a:r>
              <a:rPr lang="en-US" dirty="0">
                <a:solidFill>
                  <a:schemeClr val="accent1">
                    <a:lumMod val="50000"/>
                  </a:schemeClr>
                </a:solidFill>
              </a:rPr>
              <a:t>acute kidney injury </a:t>
            </a:r>
            <a:endParaRPr lang="en-US" dirty="0" smtClean="0">
              <a:solidFill>
                <a:schemeClr val="accent1">
                  <a:lumMod val="50000"/>
                </a:schemeClr>
              </a:solidFill>
            </a:endParaRPr>
          </a:p>
          <a:p>
            <a:pPr marL="0" indent="0">
              <a:buNone/>
            </a:pPr>
            <a:r>
              <a:rPr lang="en-US" dirty="0" smtClean="0">
                <a:solidFill>
                  <a:schemeClr val="accent1">
                    <a:lumMod val="50000"/>
                  </a:schemeClr>
                </a:solidFill>
              </a:rPr>
              <a:t>•Understand </a:t>
            </a:r>
            <a:r>
              <a:rPr lang="en-US" dirty="0">
                <a:solidFill>
                  <a:schemeClr val="accent1">
                    <a:lumMod val="50000"/>
                  </a:schemeClr>
                </a:solidFill>
              </a:rPr>
              <a:t>the nursing care of the client with kidney disease including assessment, intervention, and evaluation</a:t>
            </a:r>
          </a:p>
          <a:p>
            <a:pPr marL="0" indent="0">
              <a:buNone/>
            </a:pPr>
            <a:r>
              <a:rPr lang="en-US" dirty="0" smtClean="0">
                <a:solidFill>
                  <a:schemeClr val="accent1">
                    <a:lumMod val="50000"/>
                  </a:schemeClr>
                </a:solidFill>
              </a:rPr>
              <a:t>•Understand the overall goals of care for patients with acute kidney injury to promote optimal health outcomes</a:t>
            </a:r>
            <a:endParaRPr lang="en-US" dirty="0"/>
          </a:p>
          <a:p>
            <a:endParaRPr lang="en-CA" dirty="0"/>
          </a:p>
        </p:txBody>
      </p:sp>
      <p:sp>
        <p:nvSpPr>
          <p:cNvPr id="3" name="Title 2"/>
          <p:cNvSpPr>
            <a:spLocks noGrp="1"/>
          </p:cNvSpPr>
          <p:nvPr>
            <p:ph type="title"/>
          </p:nvPr>
        </p:nvSpPr>
        <p:spPr>
          <a:xfrm>
            <a:off x="635977" y="294787"/>
            <a:ext cx="9029700" cy="1325563"/>
          </a:xfrm>
        </p:spPr>
        <p:txBody>
          <a:bodyPr/>
          <a:lstStyle/>
          <a:p>
            <a:r>
              <a:rPr lang="en-US" b="1" dirty="0" smtClean="0"/>
              <a:t>Learning Outcomes: </a:t>
            </a:r>
            <a:endParaRPr lang="en-CA" b="1" dirty="0"/>
          </a:p>
        </p:txBody>
      </p:sp>
    </p:spTree>
    <p:extLst>
      <p:ext uri="{BB962C8B-B14F-4D97-AF65-F5344CB8AC3E}">
        <p14:creationId xmlns:p14="http://schemas.microsoft.com/office/powerpoint/2010/main" val="22941051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61060" y="1881896"/>
            <a:ext cx="9791700" cy="4351338"/>
          </a:xfrm>
          <a:solidFill>
            <a:schemeClr val="bg1">
              <a:lumMod val="95000"/>
            </a:schemeClr>
          </a:solidFill>
        </p:spPr>
        <p:txBody>
          <a:bodyPr>
            <a:normAutofit/>
          </a:bodyPr>
          <a:lstStyle/>
          <a:p>
            <a:r>
              <a:rPr lang="en-CA" sz="2600" dirty="0" smtClean="0">
                <a:solidFill>
                  <a:schemeClr val="accent1">
                    <a:lumMod val="50000"/>
                  </a:schemeClr>
                </a:solidFill>
              </a:rPr>
              <a:t>Stabilize myocardium</a:t>
            </a:r>
          </a:p>
          <a:p>
            <a:endParaRPr lang="en-CA" sz="2600" dirty="0"/>
          </a:p>
          <a:p>
            <a:r>
              <a:rPr lang="en-CA" sz="2600" dirty="0" smtClean="0">
                <a:solidFill>
                  <a:schemeClr val="accent1">
                    <a:lumMod val="50000"/>
                  </a:schemeClr>
                </a:solidFill>
              </a:rPr>
              <a:t>Shift potassium into cells</a:t>
            </a:r>
          </a:p>
          <a:p>
            <a:pPr lvl="1"/>
            <a:endParaRPr lang="en-CA" sz="2600" dirty="0">
              <a:solidFill>
                <a:schemeClr val="accent1">
                  <a:lumMod val="50000"/>
                </a:schemeClr>
              </a:solidFill>
            </a:endParaRPr>
          </a:p>
          <a:p>
            <a:r>
              <a:rPr lang="en-CA" sz="2600" dirty="0" smtClean="0">
                <a:solidFill>
                  <a:schemeClr val="accent1">
                    <a:lumMod val="50000"/>
                  </a:schemeClr>
                </a:solidFill>
              </a:rPr>
              <a:t>Enhance potassium removal</a:t>
            </a:r>
          </a:p>
          <a:p>
            <a:pPr lvl="1"/>
            <a:endParaRPr lang="en-CA" dirty="0"/>
          </a:p>
          <a:p>
            <a:pPr lvl="1"/>
            <a:endParaRPr lang="en-CA" dirty="0"/>
          </a:p>
        </p:txBody>
      </p:sp>
      <p:sp>
        <p:nvSpPr>
          <p:cNvPr id="3" name="Title 2"/>
          <p:cNvSpPr>
            <a:spLocks noGrp="1"/>
          </p:cNvSpPr>
          <p:nvPr>
            <p:ph type="title"/>
          </p:nvPr>
        </p:nvSpPr>
        <p:spPr>
          <a:xfrm>
            <a:off x="861060" y="333939"/>
            <a:ext cx="9029700" cy="1325563"/>
          </a:xfrm>
        </p:spPr>
        <p:txBody>
          <a:bodyPr/>
          <a:lstStyle/>
          <a:p>
            <a:r>
              <a:rPr lang="en-CA" b="1" dirty="0" smtClean="0"/>
              <a:t>Hyperkalemia Treatment</a:t>
            </a:r>
            <a:endParaRPr lang="en-CA" b="1" dirty="0"/>
          </a:p>
        </p:txBody>
      </p:sp>
    </p:spTree>
    <p:extLst>
      <p:ext uri="{BB962C8B-B14F-4D97-AF65-F5344CB8AC3E}">
        <p14:creationId xmlns:p14="http://schemas.microsoft.com/office/powerpoint/2010/main" val="153228071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65639" y="2335576"/>
            <a:ext cx="9645161" cy="4178300"/>
          </a:xfrm>
        </p:spPr>
        <p:txBody>
          <a:bodyPr/>
          <a:lstStyle/>
          <a:p>
            <a:pPr marL="109728" indent="0">
              <a:buNone/>
              <a:defRPr/>
            </a:pPr>
            <a:r>
              <a:rPr lang="en-CA" dirty="0">
                <a:solidFill>
                  <a:schemeClr val="accent1">
                    <a:lumMod val="50000"/>
                  </a:schemeClr>
                </a:solidFill>
              </a:rPr>
              <a:t>Ultimate goal of AKI is full recovery of kidney function.</a:t>
            </a:r>
          </a:p>
          <a:p>
            <a:pPr marL="109728" indent="0">
              <a:buNone/>
              <a:defRPr/>
            </a:pPr>
            <a:endParaRPr lang="en-CA" dirty="0">
              <a:solidFill>
                <a:srgbClr val="0070C0"/>
              </a:solidFill>
            </a:endParaRPr>
          </a:p>
          <a:p>
            <a:pPr marL="365760" indent="-256032">
              <a:buFont typeface="Wingdings 3"/>
              <a:buChar char=""/>
              <a:defRPr/>
            </a:pPr>
            <a:r>
              <a:rPr lang="en-CA" sz="3200" dirty="0">
                <a:solidFill>
                  <a:srgbClr val="0070C0"/>
                </a:solidFill>
              </a:rPr>
              <a:t>Monitor fluid status</a:t>
            </a:r>
          </a:p>
          <a:p>
            <a:pPr marL="365760" indent="-256032">
              <a:buFont typeface="Wingdings 3"/>
              <a:buChar char=""/>
              <a:defRPr/>
            </a:pPr>
            <a:r>
              <a:rPr lang="en-CA" sz="3200" dirty="0">
                <a:solidFill>
                  <a:srgbClr val="0070C0"/>
                </a:solidFill>
              </a:rPr>
              <a:t>Monitor lab values</a:t>
            </a:r>
          </a:p>
          <a:p>
            <a:pPr marL="365760" indent="-256032">
              <a:buFont typeface="Wingdings 3"/>
              <a:buChar char=""/>
              <a:defRPr/>
            </a:pPr>
            <a:r>
              <a:rPr lang="en-CA" sz="3200" dirty="0">
                <a:solidFill>
                  <a:srgbClr val="0070C0"/>
                </a:solidFill>
              </a:rPr>
              <a:t>Manage signs and symptoms</a:t>
            </a:r>
          </a:p>
          <a:p>
            <a:pPr marL="109537" indent="0">
              <a:buNone/>
            </a:pPr>
            <a:endParaRPr lang="en-CA" sz="3200" dirty="0"/>
          </a:p>
        </p:txBody>
      </p:sp>
      <p:sp>
        <p:nvSpPr>
          <p:cNvPr id="3" name="Title 2"/>
          <p:cNvSpPr>
            <a:spLocks noGrp="1"/>
          </p:cNvSpPr>
          <p:nvPr>
            <p:ph type="title"/>
          </p:nvPr>
        </p:nvSpPr>
        <p:spPr>
          <a:xfrm>
            <a:off x="565639" y="365125"/>
            <a:ext cx="9029700" cy="1325563"/>
          </a:xfrm>
        </p:spPr>
        <p:txBody>
          <a:bodyPr>
            <a:normAutofit/>
          </a:bodyPr>
          <a:lstStyle/>
          <a:p>
            <a:r>
              <a:rPr lang="en-CA" b="1" dirty="0" smtClean="0"/>
              <a:t>Nursing Considerations </a:t>
            </a:r>
            <a:endParaRPr lang="en-CA" b="1" dirty="0"/>
          </a:p>
        </p:txBody>
      </p:sp>
    </p:spTree>
    <p:extLst>
      <p:ext uri="{BB962C8B-B14F-4D97-AF65-F5344CB8AC3E}">
        <p14:creationId xmlns:p14="http://schemas.microsoft.com/office/powerpoint/2010/main" val="131767297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81200" y="1828800"/>
            <a:ext cx="8229600" cy="4178300"/>
          </a:xfrm>
        </p:spPr>
        <p:txBody>
          <a:bodyPr>
            <a:normAutofit/>
          </a:bodyPr>
          <a:lstStyle/>
          <a:p>
            <a:pPr marL="365760" indent="-256032">
              <a:buFont typeface="Wingdings 3"/>
              <a:buChar char=""/>
              <a:defRPr/>
            </a:pPr>
            <a:r>
              <a:rPr lang="en-US" dirty="0" smtClean="0">
                <a:solidFill>
                  <a:schemeClr val="accent1">
                    <a:lumMod val="50000"/>
                  </a:schemeClr>
                </a:solidFill>
              </a:rPr>
              <a:t>How will you assess fluid status?  </a:t>
            </a:r>
          </a:p>
          <a:p>
            <a:pPr marL="365760" indent="-256032">
              <a:buFont typeface="Wingdings 3"/>
              <a:buChar char=""/>
              <a:defRPr/>
            </a:pPr>
            <a:endParaRPr lang="en-US" dirty="0" smtClean="0"/>
          </a:p>
          <a:p>
            <a:pPr marL="365760" indent="-256032">
              <a:buFont typeface="Wingdings 3"/>
              <a:buChar char=""/>
              <a:defRPr/>
            </a:pPr>
            <a:endParaRPr lang="en-US" dirty="0"/>
          </a:p>
          <a:p>
            <a:pPr marL="109728" indent="0">
              <a:buNone/>
              <a:defRPr/>
            </a:pPr>
            <a:endParaRPr lang="en-US" dirty="0"/>
          </a:p>
        </p:txBody>
      </p:sp>
      <p:sp>
        <p:nvSpPr>
          <p:cNvPr id="3" name="Title 2"/>
          <p:cNvSpPr>
            <a:spLocks noGrp="1"/>
          </p:cNvSpPr>
          <p:nvPr>
            <p:ph type="title"/>
          </p:nvPr>
        </p:nvSpPr>
        <p:spPr>
          <a:xfrm>
            <a:off x="2057400" y="304800"/>
            <a:ext cx="8229600" cy="1143000"/>
          </a:xfrm>
        </p:spPr>
        <p:txBody>
          <a:bodyPr>
            <a:normAutofit fontScale="90000"/>
          </a:bodyPr>
          <a:lstStyle/>
          <a:p>
            <a:pPr>
              <a:defRPr/>
            </a:pPr>
            <a:r>
              <a:rPr lang="en-US" b="1" dirty="0" smtClean="0"/>
              <a:t>Nursing Interventions: </a:t>
            </a:r>
            <a:r>
              <a:rPr lang="en-US" dirty="0" smtClean="0"/>
              <a:t/>
            </a:r>
            <a:br>
              <a:rPr lang="en-US" dirty="0" smtClean="0"/>
            </a:br>
            <a:r>
              <a:rPr lang="en-US" dirty="0" smtClean="0">
                <a:solidFill>
                  <a:srgbClr val="C00000"/>
                </a:solidFill>
              </a:rPr>
              <a:t>Monitor </a:t>
            </a:r>
            <a:r>
              <a:rPr lang="en-US" sz="4000" dirty="0">
                <a:solidFill>
                  <a:srgbClr val="C00000"/>
                </a:solidFill>
              </a:rPr>
              <a:t>Fluid Status</a:t>
            </a:r>
          </a:p>
        </p:txBody>
      </p:sp>
    </p:spTree>
    <p:extLst>
      <p:ext uri="{BB962C8B-B14F-4D97-AF65-F5344CB8AC3E}">
        <p14:creationId xmlns:p14="http://schemas.microsoft.com/office/powerpoint/2010/main" val="3471222656"/>
      </p:ext>
    </p:extLst>
  </p:cSld>
  <p:clrMapOvr>
    <a:masterClrMapping/>
  </p:clrMapOvr>
  <p:transition spd="slow">
    <p:push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p:cNvSpPr>
          <p:nvPr>
            <p:ph type="title"/>
          </p:nvPr>
        </p:nvSpPr>
        <p:spPr bwMode="auto">
          <a:noFill/>
        </p:spPr>
        <p:txBody>
          <a:bodyPr vert="horz" wrap="square" lIns="91440" tIns="45720" rIns="91440" bIns="45720" numCol="1" rtlCol="0" anchor="ctr" anchorCtr="0" compatLnSpc="1">
            <a:prstTxWarp prst="textNoShape">
              <a:avLst/>
            </a:prstTxWarp>
            <a:normAutofit/>
          </a:bodyPr>
          <a:lstStyle/>
          <a:p>
            <a:r>
              <a:rPr lang="en-CA" smtClean="0">
                <a:effectLst/>
              </a:rPr>
              <a:t>Psychosocial Issues </a:t>
            </a:r>
          </a:p>
        </p:txBody>
      </p:sp>
      <p:sp>
        <p:nvSpPr>
          <p:cNvPr id="105475" name="Rectangle 3"/>
          <p:cNvSpPr>
            <a:spLocks noGrp="1"/>
          </p:cNvSpPr>
          <p:nvPr>
            <p:ph type="body" idx="1"/>
          </p:nvPr>
        </p:nvSpPr>
        <p:spPr/>
        <p:txBody>
          <a:bodyPr/>
          <a:lstStyle/>
          <a:p>
            <a:r>
              <a:rPr lang="en-CA" dirty="0" smtClean="0"/>
              <a:t>There are numerous stressors that affect the psychosocial health of renal patients</a:t>
            </a:r>
          </a:p>
          <a:p>
            <a:endParaRPr lang="en-CA" dirty="0" smtClean="0"/>
          </a:p>
          <a:p>
            <a:endParaRPr lang="en-CA" dirty="0" smtClean="0"/>
          </a:p>
        </p:txBody>
      </p:sp>
    </p:spTree>
    <p:extLst>
      <p:ext uri="{BB962C8B-B14F-4D97-AF65-F5344CB8AC3E}">
        <p14:creationId xmlns:p14="http://schemas.microsoft.com/office/powerpoint/2010/main" val="16371183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'hardy</a:t>
            </a:r>
            <a:r>
              <a:rPr lang="en-US" dirty="0"/>
              <a:t>' means to be strong and tolerant of stressful situations. </a:t>
            </a:r>
            <a:endParaRPr lang="en-US" dirty="0" smtClean="0"/>
          </a:p>
          <a:p>
            <a:endParaRPr lang="en-US" dirty="0"/>
          </a:p>
          <a:p>
            <a:endParaRPr lang="en-US" dirty="0" smtClean="0"/>
          </a:p>
          <a:p>
            <a:r>
              <a:rPr lang="en-US" dirty="0" smtClean="0"/>
              <a:t>Some </a:t>
            </a:r>
            <a:r>
              <a:rPr lang="en-US" dirty="0"/>
              <a:t>people seem to be more hardy than others when it comes to dealing with stress. </a:t>
            </a:r>
            <a:endParaRPr lang="en-US" dirty="0" smtClean="0"/>
          </a:p>
          <a:p>
            <a:r>
              <a:rPr lang="en-US" dirty="0" smtClean="0"/>
              <a:t>Studies </a:t>
            </a:r>
            <a:r>
              <a:rPr lang="en-US" dirty="0"/>
              <a:t>show that emotional hardiness contributes to resilience with regard to medical and mental illness</a:t>
            </a:r>
            <a:endParaRPr lang="en-CA" dirty="0"/>
          </a:p>
        </p:txBody>
      </p:sp>
      <p:sp>
        <p:nvSpPr>
          <p:cNvPr id="3" name="Title 2"/>
          <p:cNvSpPr>
            <a:spLocks noGrp="1"/>
          </p:cNvSpPr>
          <p:nvPr>
            <p:ph type="title"/>
          </p:nvPr>
        </p:nvSpPr>
        <p:spPr/>
        <p:txBody>
          <a:bodyPr/>
          <a:lstStyle/>
          <a:p>
            <a:r>
              <a:rPr lang="en-US" dirty="0" smtClean="0"/>
              <a:t>Hardiness</a:t>
            </a:r>
            <a:endParaRPr lang="en-CA" dirty="0"/>
          </a:p>
        </p:txBody>
      </p:sp>
    </p:spTree>
    <p:extLst>
      <p:ext uri="{BB962C8B-B14F-4D97-AF65-F5344CB8AC3E}">
        <p14:creationId xmlns:p14="http://schemas.microsoft.com/office/powerpoint/2010/main" val="10530659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p:cNvSpPr>
          <p:nvPr>
            <p:ph type="title"/>
          </p:nvPr>
        </p:nvSpPr>
        <p:spPr bwMode="auto">
          <a:noFill/>
        </p:spPr>
        <p:txBody>
          <a:bodyPr vert="horz" wrap="square" lIns="91440" tIns="45720" rIns="91440" bIns="45720" numCol="1" rtlCol="0" anchor="ctr" anchorCtr="0" compatLnSpc="1">
            <a:prstTxWarp prst="textNoShape">
              <a:avLst/>
            </a:prstTxWarp>
            <a:normAutofit/>
          </a:bodyPr>
          <a:lstStyle/>
          <a:p>
            <a:r>
              <a:rPr lang="en-CA" dirty="0" smtClean="0">
                <a:effectLst/>
              </a:rPr>
              <a:t>Hardiness – Susan </a:t>
            </a:r>
            <a:r>
              <a:rPr lang="en-CA" dirty="0" err="1" smtClean="0">
                <a:effectLst/>
              </a:rPr>
              <a:t>Kobasa</a:t>
            </a:r>
            <a:endParaRPr lang="en-CA" dirty="0" smtClean="0">
              <a:effectLst/>
            </a:endParaRPr>
          </a:p>
        </p:txBody>
      </p:sp>
      <p:sp>
        <p:nvSpPr>
          <p:cNvPr id="111619" name="Rectangle 3"/>
          <p:cNvSpPr>
            <a:spLocks noGrp="1"/>
          </p:cNvSpPr>
          <p:nvPr>
            <p:ph type="body" idx="1"/>
          </p:nvPr>
        </p:nvSpPr>
        <p:spPr/>
        <p:txBody>
          <a:bodyPr/>
          <a:lstStyle/>
          <a:p>
            <a:pPr>
              <a:buFont typeface="Wingdings 3" pitchFamily="18" charset="2"/>
              <a:buNone/>
            </a:pPr>
            <a:r>
              <a:rPr lang="en-CA" b="1" dirty="0" smtClean="0"/>
              <a:t>Three Elements of Hardiness</a:t>
            </a:r>
          </a:p>
          <a:p>
            <a:pPr>
              <a:buFont typeface="Wingdings 3" pitchFamily="18" charset="2"/>
              <a:buNone/>
            </a:pPr>
            <a:endParaRPr lang="en-CA" dirty="0" smtClean="0"/>
          </a:p>
          <a:p>
            <a:r>
              <a:rPr lang="en-CA" dirty="0" smtClean="0"/>
              <a:t>Challenge</a:t>
            </a:r>
          </a:p>
          <a:p>
            <a:endParaRPr lang="en-CA" dirty="0" smtClean="0"/>
          </a:p>
          <a:p>
            <a:r>
              <a:rPr lang="en-CA" dirty="0" smtClean="0"/>
              <a:t>Personal control</a:t>
            </a:r>
          </a:p>
          <a:p>
            <a:endParaRPr lang="en-CA" dirty="0" smtClean="0"/>
          </a:p>
          <a:p>
            <a:r>
              <a:rPr lang="en-CA" dirty="0" smtClean="0"/>
              <a:t>Commitment</a:t>
            </a:r>
          </a:p>
          <a:p>
            <a:pPr marL="109537" indent="0">
              <a:buNone/>
            </a:pPr>
            <a:r>
              <a:rPr lang="en-CA" dirty="0"/>
              <a:t>	</a:t>
            </a:r>
            <a:r>
              <a:rPr lang="en-CA" dirty="0" smtClean="0"/>
              <a:t>					      </a:t>
            </a:r>
            <a:r>
              <a:rPr lang="en-CA" sz="1400" dirty="0" err="1"/>
              <a:t>Kobasa</a:t>
            </a:r>
            <a:r>
              <a:rPr lang="en-CA" sz="1400" dirty="0"/>
              <a:t>, 1979</a:t>
            </a:r>
          </a:p>
        </p:txBody>
      </p:sp>
    </p:spTree>
    <p:extLst>
      <p:ext uri="{BB962C8B-B14F-4D97-AF65-F5344CB8AC3E}">
        <p14:creationId xmlns:p14="http://schemas.microsoft.com/office/powerpoint/2010/main" val="9550697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p:cNvSpPr>
          <p:nvPr>
            <p:ph type="title"/>
          </p:nvPr>
        </p:nvSpPr>
        <p:spPr bwMode="auto">
          <a:noFill/>
        </p:spPr>
        <p:txBody>
          <a:bodyPr vert="horz" wrap="square" lIns="91440" tIns="45720" rIns="91440" bIns="45720" numCol="1" rtlCol="0" anchor="ctr" anchorCtr="0" compatLnSpc="1">
            <a:prstTxWarp prst="textNoShape">
              <a:avLst/>
            </a:prstTxWarp>
            <a:normAutofit/>
          </a:bodyPr>
          <a:lstStyle/>
          <a:p>
            <a:r>
              <a:rPr lang="en-CA" smtClean="0">
                <a:effectLst/>
              </a:rPr>
              <a:t>Three Elements of Hardiness</a:t>
            </a:r>
          </a:p>
        </p:txBody>
      </p:sp>
      <p:sp>
        <p:nvSpPr>
          <p:cNvPr id="112643" name="Rectangle 3"/>
          <p:cNvSpPr>
            <a:spLocks noGrp="1"/>
          </p:cNvSpPr>
          <p:nvPr>
            <p:ph type="body" idx="1"/>
          </p:nvPr>
        </p:nvSpPr>
        <p:spPr/>
        <p:txBody>
          <a:bodyPr>
            <a:normAutofit/>
          </a:bodyPr>
          <a:lstStyle/>
          <a:p>
            <a:pPr>
              <a:lnSpc>
                <a:spcPct val="80000"/>
              </a:lnSpc>
              <a:buFont typeface="Wingdings" pitchFamily="2" charset="2"/>
              <a:buNone/>
            </a:pPr>
            <a:r>
              <a:rPr lang="en-CA" sz="3600" b="1" dirty="0" smtClean="0"/>
              <a:t>Challenge:</a:t>
            </a:r>
          </a:p>
          <a:p>
            <a:pPr>
              <a:lnSpc>
                <a:spcPct val="80000"/>
              </a:lnSpc>
              <a:buFont typeface="Wingdings" pitchFamily="2" charset="2"/>
              <a:buNone/>
            </a:pPr>
            <a:endParaRPr lang="en-CA" sz="3600" b="1" dirty="0"/>
          </a:p>
          <a:p>
            <a:pPr>
              <a:lnSpc>
                <a:spcPct val="80000"/>
              </a:lnSpc>
            </a:pPr>
            <a:r>
              <a:rPr lang="en-US" dirty="0" smtClean="0"/>
              <a:t>Viewed as a challenge to overcome</a:t>
            </a:r>
          </a:p>
          <a:p>
            <a:pPr>
              <a:lnSpc>
                <a:spcPct val="80000"/>
              </a:lnSpc>
            </a:pPr>
            <a:r>
              <a:rPr lang="en-US" dirty="0" smtClean="0"/>
              <a:t>Motivates them to look at it in positive ways</a:t>
            </a:r>
          </a:p>
          <a:p>
            <a:pPr>
              <a:lnSpc>
                <a:spcPct val="80000"/>
              </a:lnSpc>
            </a:pPr>
            <a:r>
              <a:rPr lang="en-US" dirty="0" smtClean="0"/>
              <a:t>Opposite to the common approach – unfortunate, overwhelming etc.</a:t>
            </a:r>
          </a:p>
          <a:p>
            <a:pPr>
              <a:lnSpc>
                <a:spcPct val="80000"/>
              </a:lnSpc>
            </a:pPr>
            <a:endParaRPr lang="en-US" dirty="0" smtClean="0"/>
          </a:p>
          <a:p>
            <a:pPr>
              <a:lnSpc>
                <a:spcPct val="80000"/>
              </a:lnSpc>
            </a:pPr>
            <a:endParaRPr lang="en-CA" sz="2000" dirty="0"/>
          </a:p>
        </p:txBody>
      </p:sp>
    </p:spTree>
    <p:extLst>
      <p:ext uri="{BB962C8B-B14F-4D97-AF65-F5344CB8AC3E}">
        <p14:creationId xmlns:p14="http://schemas.microsoft.com/office/powerpoint/2010/main" val="23430722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600" dirty="0" smtClean="0"/>
              <a:t>Personal Control</a:t>
            </a:r>
          </a:p>
          <a:p>
            <a:endParaRPr lang="en-US" sz="3600" dirty="0" smtClean="0"/>
          </a:p>
          <a:p>
            <a:r>
              <a:rPr lang="en-US" dirty="0" smtClean="0"/>
              <a:t>Accepting of these challenges</a:t>
            </a:r>
          </a:p>
          <a:p>
            <a:r>
              <a:rPr lang="en-US" dirty="0" smtClean="0"/>
              <a:t>Working to overcome challenges</a:t>
            </a:r>
          </a:p>
          <a:p>
            <a:r>
              <a:rPr lang="en-US" dirty="0" smtClean="0"/>
              <a:t>Work to achieve mastery</a:t>
            </a:r>
            <a:endParaRPr lang="en-US" dirty="0"/>
          </a:p>
          <a:p>
            <a:endParaRPr lang="en-CA" sz="2400" dirty="0"/>
          </a:p>
        </p:txBody>
      </p:sp>
      <p:sp>
        <p:nvSpPr>
          <p:cNvPr id="3" name="Title 2"/>
          <p:cNvSpPr>
            <a:spLocks noGrp="1"/>
          </p:cNvSpPr>
          <p:nvPr>
            <p:ph type="title"/>
          </p:nvPr>
        </p:nvSpPr>
        <p:spPr/>
        <p:txBody>
          <a:bodyPr/>
          <a:lstStyle/>
          <a:p>
            <a:r>
              <a:rPr lang="en-US" dirty="0" smtClean="0"/>
              <a:t>The Elements of Hardiness</a:t>
            </a:r>
            <a:endParaRPr lang="en-CA" dirty="0"/>
          </a:p>
        </p:txBody>
      </p:sp>
    </p:spTree>
    <p:extLst>
      <p:ext uri="{BB962C8B-B14F-4D97-AF65-F5344CB8AC3E}">
        <p14:creationId xmlns:p14="http://schemas.microsoft.com/office/powerpoint/2010/main" val="29532554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600" dirty="0" smtClean="0"/>
              <a:t>Commitment:</a:t>
            </a:r>
          </a:p>
          <a:p>
            <a:endParaRPr lang="en-US" sz="3600" dirty="0"/>
          </a:p>
          <a:p>
            <a:r>
              <a:rPr lang="en-US" dirty="0" smtClean="0"/>
              <a:t>Committed to an active engaged stance</a:t>
            </a:r>
          </a:p>
          <a:p>
            <a:r>
              <a:rPr lang="en-US" dirty="0" smtClean="0"/>
              <a:t>Life has purpose</a:t>
            </a:r>
          </a:p>
          <a:p>
            <a:r>
              <a:rPr lang="en-US" dirty="0" smtClean="0"/>
              <a:t>Persistent</a:t>
            </a:r>
          </a:p>
          <a:p>
            <a:endParaRPr lang="en-CA" dirty="0"/>
          </a:p>
        </p:txBody>
      </p:sp>
      <p:sp>
        <p:nvSpPr>
          <p:cNvPr id="3" name="Title 2"/>
          <p:cNvSpPr>
            <a:spLocks noGrp="1"/>
          </p:cNvSpPr>
          <p:nvPr>
            <p:ph type="title"/>
          </p:nvPr>
        </p:nvSpPr>
        <p:spPr/>
        <p:txBody>
          <a:bodyPr/>
          <a:lstStyle/>
          <a:p>
            <a:r>
              <a:rPr lang="en-US" dirty="0" smtClean="0"/>
              <a:t>The Elements of Hardiness </a:t>
            </a:r>
            <a:endParaRPr lang="en-CA" dirty="0"/>
          </a:p>
        </p:txBody>
      </p:sp>
    </p:spTree>
    <p:extLst>
      <p:ext uri="{BB962C8B-B14F-4D97-AF65-F5344CB8AC3E}">
        <p14:creationId xmlns:p14="http://schemas.microsoft.com/office/powerpoint/2010/main" val="3104048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p:cNvSpPr>
          <p:nvPr>
            <p:ph type="title"/>
          </p:nvPr>
        </p:nvSpPr>
        <p:spPr bwMode="auto">
          <a:noFill/>
        </p:spPr>
        <p:txBody>
          <a:bodyPr vert="horz" wrap="square" lIns="91440" tIns="45720" rIns="91440" bIns="45720" numCol="1" rtlCol="0" anchor="ctr" anchorCtr="0" compatLnSpc="1">
            <a:prstTxWarp prst="textNoShape">
              <a:avLst/>
            </a:prstTxWarp>
            <a:normAutofit/>
          </a:bodyPr>
          <a:lstStyle/>
          <a:p>
            <a:r>
              <a:rPr lang="en-US" sz="3900"/>
              <a:t>Bob Paulson: A Message of Hope</a:t>
            </a:r>
            <a:endParaRPr lang="en-CA" sz="3900"/>
          </a:p>
        </p:txBody>
      </p:sp>
      <p:sp>
        <p:nvSpPr>
          <p:cNvPr id="115715" name="Rectangle 3"/>
          <p:cNvSpPr>
            <a:spLocks noGrp="1"/>
          </p:cNvSpPr>
          <p:nvPr>
            <p:ph type="body" idx="1"/>
          </p:nvPr>
        </p:nvSpPr>
        <p:spPr/>
        <p:txBody>
          <a:bodyPr/>
          <a:lstStyle/>
          <a:p>
            <a:pPr marL="109537" indent="0">
              <a:buNone/>
            </a:pPr>
            <a:r>
              <a:rPr lang="en-CA" dirty="0"/>
              <a:t> </a:t>
            </a:r>
            <a:r>
              <a:rPr lang="en-CA" u="sng" dirty="0" smtClean="0">
                <a:hlinkClick r:id="rId3"/>
              </a:rPr>
              <a:t>https</a:t>
            </a:r>
            <a:r>
              <a:rPr lang="en-CA" u="sng" dirty="0">
                <a:hlinkClick r:id="rId3"/>
              </a:rPr>
              <a:t>://www.youtube.com/watch?v=v0fGxZlXs1M</a:t>
            </a:r>
            <a:endParaRPr lang="en-CA" u="sng" dirty="0" smtClean="0">
              <a:solidFill>
                <a:srgbClr val="FF0000"/>
              </a:solidFill>
            </a:endParaRPr>
          </a:p>
        </p:txBody>
      </p:sp>
      <p:pic>
        <p:nvPicPr>
          <p:cNvPr id="115716" name="Picture 7" descr="R-Paulson-NY"/>
          <p:cNvPicPr>
            <a:picLocks noChangeAspect="1" noChangeArrowheads="1"/>
          </p:cNvPicPr>
          <p:nvPr/>
        </p:nvPicPr>
        <p:blipFill>
          <a:blip r:embed="rId4"/>
          <a:srcRect/>
          <a:stretch>
            <a:fillRect/>
          </a:stretch>
        </p:blipFill>
        <p:spPr bwMode="auto">
          <a:xfrm>
            <a:off x="2927350" y="2997201"/>
            <a:ext cx="3024188" cy="3573463"/>
          </a:xfrm>
          <a:prstGeom prst="rect">
            <a:avLst/>
          </a:prstGeom>
          <a:noFill/>
          <a:ln w="9525">
            <a:noFill/>
            <a:miter lim="800000"/>
            <a:headEnd/>
            <a:tailEnd/>
          </a:ln>
        </p:spPr>
      </p:pic>
      <p:pic>
        <p:nvPicPr>
          <p:cNvPr id="115717" name="Picture 5" descr="may3"/>
          <p:cNvPicPr>
            <a:picLocks noChangeAspect="1" noChangeArrowheads="1"/>
          </p:cNvPicPr>
          <p:nvPr/>
        </p:nvPicPr>
        <p:blipFill>
          <a:blip r:embed="rId5"/>
          <a:srcRect/>
          <a:stretch>
            <a:fillRect/>
          </a:stretch>
        </p:blipFill>
        <p:spPr bwMode="auto">
          <a:xfrm>
            <a:off x="6167438" y="2708275"/>
            <a:ext cx="3168650" cy="2592388"/>
          </a:xfrm>
          <a:prstGeom prst="rect">
            <a:avLst/>
          </a:prstGeom>
          <a:noFill/>
          <a:ln w="9525">
            <a:noFill/>
            <a:miter lim="800000"/>
            <a:headEnd/>
            <a:tailEnd/>
          </a:ln>
        </p:spPr>
      </p:pic>
    </p:spTree>
    <p:extLst>
      <p:ext uri="{BB962C8B-B14F-4D97-AF65-F5344CB8AC3E}">
        <p14:creationId xmlns:p14="http://schemas.microsoft.com/office/powerpoint/2010/main" val="40134647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32106" y="1634417"/>
            <a:ext cx="9791700" cy="4351338"/>
          </a:xfrm>
        </p:spPr>
        <p:txBody>
          <a:bodyPr/>
          <a:lstStyle/>
          <a:p>
            <a:pPr marL="0" indent="0">
              <a:buNone/>
            </a:pPr>
            <a:r>
              <a:rPr lang="en-US" sz="3200" dirty="0">
                <a:solidFill>
                  <a:schemeClr val="accent1">
                    <a:lumMod val="50000"/>
                  </a:schemeClr>
                </a:solidFill>
              </a:rPr>
              <a:t>•	Hardiness</a:t>
            </a:r>
          </a:p>
          <a:p>
            <a:pPr marL="0" indent="0">
              <a:buNone/>
            </a:pPr>
            <a:r>
              <a:rPr lang="en-US" sz="3200" dirty="0">
                <a:solidFill>
                  <a:schemeClr val="accent1">
                    <a:lumMod val="50000"/>
                  </a:schemeClr>
                </a:solidFill>
              </a:rPr>
              <a:t>•	Resilience</a:t>
            </a:r>
          </a:p>
          <a:p>
            <a:pPr marL="0" indent="0">
              <a:buNone/>
            </a:pPr>
            <a:r>
              <a:rPr lang="en-US" sz="3200" dirty="0">
                <a:solidFill>
                  <a:schemeClr val="accent1">
                    <a:lumMod val="50000"/>
                  </a:schemeClr>
                </a:solidFill>
              </a:rPr>
              <a:t>•	Vulnerability</a:t>
            </a:r>
          </a:p>
          <a:p>
            <a:pPr marL="0" indent="0">
              <a:buNone/>
            </a:pPr>
            <a:r>
              <a:rPr lang="en-US" sz="3200" dirty="0">
                <a:solidFill>
                  <a:schemeClr val="accent1">
                    <a:lumMod val="50000"/>
                  </a:schemeClr>
                </a:solidFill>
              </a:rPr>
              <a:t>•	Suffering</a:t>
            </a:r>
          </a:p>
          <a:p>
            <a:pPr marL="0" indent="0">
              <a:buNone/>
            </a:pPr>
            <a:r>
              <a:rPr lang="en-US" sz="3200" dirty="0">
                <a:solidFill>
                  <a:schemeClr val="accent1">
                    <a:lumMod val="50000"/>
                  </a:schemeClr>
                </a:solidFill>
              </a:rPr>
              <a:t>•	Primary health care</a:t>
            </a:r>
          </a:p>
          <a:p>
            <a:endParaRPr lang="en-CA" dirty="0"/>
          </a:p>
        </p:txBody>
      </p:sp>
      <p:sp>
        <p:nvSpPr>
          <p:cNvPr id="3" name="Title 2"/>
          <p:cNvSpPr>
            <a:spLocks noGrp="1"/>
          </p:cNvSpPr>
          <p:nvPr>
            <p:ph type="title"/>
          </p:nvPr>
        </p:nvSpPr>
        <p:spPr>
          <a:xfrm>
            <a:off x="607842" y="308854"/>
            <a:ext cx="9029700" cy="1325563"/>
          </a:xfrm>
        </p:spPr>
        <p:txBody>
          <a:bodyPr>
            <a:normAutofit fontScale="90000"/>
          </a:bodyPr>
          <a:lstStyle/>
          <a:p>
            <a:r>
              <a:rPr lang="en-US" b="1" dirty="0" smtClean="0"/>
              <a:t>Kidney Illness and Disease: Concepts</a:t>
            </a:r>
            <a:endParaRPr lang="en-CA" b="1" dirty="0"/>
          </a:p>
        </p:txBody>
      </p:sp>
    </p:spTree>
    <p:extLst>
      <p:ext uri="{BB962C8B-B14F-4D97-AF65-F5344CB8AC3E}">
        <p14:creationId xmlns:p14="http://schemas.microsoft.com/office/powerpoint/2010/main" val="14819652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What does Hardiness look like?</a:t>
            </a:r>
          </a:p>
          <a:p>
            <a:endParaRPr lang="en-US" dirty="0" smtClean="0"/>
          </a:p>
          <a:p>
            <a:r>
              <a:rPr lang="en-US" dirty="0" smtClean="0"/>
              <a:t>What would a “hardy” client look like?</a:t>
            </a:r>
          </a:p>
          <a:p>
            <a:endParaRPr lang="en-US" dirty="0"/>
          </a:p>
          <a:p>
            <a:r>
              <a:rPr lang="en-US" dirty="0" smtClean="0"/>
              <a:t>What would a client with Renal disease want to be “Hardy”?</a:t>
            </a:r>
            <a:endParaRPr lang="en-US" dirty="0"/>
          </a:p>
        </p:txBody>
      </p:sp>
      <p:sp>
        <p:nvSpPr>
          <p:cNvPr id="3" name="Title 2"/>
          <p:cNvSpPr>
            <a:spLocks noGrp="1"/>
          </p:cNvSpPr>
          <p:nvPr>
            <p:ph type="title"/>
          </p:nvPr>
        </p:nvSpPr>
        <p:spPr/>
        <p:txBody>
          <a:bodyPr/>
          <a:lstStyle/>
          <a:p>
            <a:r>
              <a:rPr lang="en-US" dirty="0" smtClean="0"/>
              <a:t>In Reflection</a:t>
            </a:r>
            <a:endParaRPr lang="en-CA" dirty="0"/>
          </a:p>
        </p:txBody>
      </p:sp>
    </p:spTree>
    <p:extLst>
      <p:ext uri="{BB962C8B-B14F-4D97-AF65-F5344CB8AC3E}">
        <p14:creationId xmlns:p14="http://schemas.microsoft.com/office/powerpoint/2010/main" val="18446888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34451" y="1839693"/>
            <a:ext cx="9791700" cy="4351338"/>
          </a:xfrm>
        </p:spPr>
        <p:txBody>
          <a:bodyPr>
            <a:normAutofit fontScale="77500" lnSpcReduction="20000"/>
          </a:bodyPr>
          <a:lstStyle/>
          <a:p>
            <a:r>
              <a:rPr lang="en-CA" dirty="0">
                <a:solidFill>
                  <a:schemeClr val="accent1">
                    <a:lumMod val="50000"/>
                  </a:schemeClr>
                </a:solidFill>
              </a:rPr>
              <a:t>Kidney Foundation of Canada. (2016). Facing the facts. Retrieved from https://www.kidney.ca/file/</a:t>
            </a:r>
            <a:r>
              <a:rPr lang="en-CA" dirty="0" err="1">
                <a:solidFill>
                  <a:schemeClr val="accent1">
                    <a:lumMod val="50000"/>
                  </a:schemeClr>
                </a:solidFill>
              </a:rPr>
              <a:t>kidney.ca_nat</a:t>
            </a:r>
            <a:r>
              <a:rPr lang="en-CA" dirty="0">
                <a:solidFill>
                  <a:schemeClr val="accent1">
                    <a:lumMod val="50000"/>
                  </a:schemeClr>
                </a:solidFill>
              </a:rPr>
              <a:t>/news-press.../2016-Facing-the-Facts.docx</a:t>
            </a:r>
          </a:p>
          <a:p>
            <a:endParaRPr lang="en-CA" dirty="0">
              <a:solidFill>
                <a:schemeClr val="accent1">
                  <a:lumMod val="50000"/>
                </a:schemeClr>
              </a:solidFill>
            </a:endParaRPr>
          </a:p>
          <a:p>
            <a:r>
              <a:rPr lang="en-CA" dirty="0">
                <a:solidFill>
                  <a:schemeClr val="accent1">
                    <a:lumMod val="50000"/>
                  </a:schemeClr>
                </a:solidFill>
              </a:rPr>
              <a:t>Levey, A.S., Inker, L.A. (2016). Definition and staging of chronic kidney disease in adults. In G. </a:t>
            </a:r>
            <a:r>
              <a:rPr lang="en-CA" dirty="0" err="1">
                <a:solidFill>
                  <a:schemeClr val="accent1">
                    <a:lumMod val="50000"/>
                  </a:schemeClr>
                </a:solidFill>
              </a:rPr>
              <a:t>Curhan</a:t>
            </a:r>
            <a:r>
              <a:rPr lang="en-CA" dirty="0">
                <a:solidFill>
                  <a:schemeClr val="accent1">
                    <a:lumMod val="50000"/>
                  </a:schemeClr>
                </a:solidFill>
              </a:rPr>
              <a:t> (Ed.), </a:t>
            </a:r>
            <a:r>
              <a:rPr lang="en-CA" dirty="0" err="1">
                <a:solidFill>
                  <a:schemeClr val="accent1">
                    <a:lumMod val="50000"/>
                  </a:schemeClr>
                </a:solidFill>
              </a:rPr>
              <a:t>UptoDate</a:t>
            </a:r>
            <a:r>
              <a:rPr lang="en-CA" dirty="0">
                <a:solidFill>
                  <a:schemeClr val="accent1">
                    <a:lumMod val="50000"/>
                  </a:schemeClr>
                </a:solidFill>
              </a:rPr>
              <a:t>. Waltham, Mass: </a:t>
            </a:r>
            <a:r>
              <a:rPr lang="en-CA" dirty="0" err="1">
                <a:solidFill>
                  <a:schemeClr val="accent1">
                    <a:lumMod val="50000"/>
                  </a:schemeClr>
                </a:solidFill>
              </a:rPr>
              <a:t>UptoDate</a:t>
            </a:r>
            <a:r>
              <a:rPr lang="en-CA" dirty="0">
                <a:solidFill>
                  <a:schemeClr val="accent1">
                    <a:lumMod val="50000"/>
                  </a:schemeClr>
                </a:solidFill>
              </a:rPr>
              <a:t>. Retrieved from www.uptodate.com</a:t>
            </a:r>
          </a:p>
          <a:p>
            <a:endParaRPr lang="en-CA" dirty="0">
              <a:solidFill>
                <a:schemeClr val="accent1">
                  <a:lumMod val="50000"/>
                </a:schemeClr>
              </a:solidFill>
            </a:endParaRPr>
          </a:p>
          <a:p>
            <a:r>
              <a:rPr lang="en-CA" dirty="0" err="1">
                <a:solidFill>
                  <a:schemeClr val="accent1">
                    <a:lumMod val="50000"/>
                  </a:schemeClr>
                </a:solidFill>
              </a:rPr>
              <a:t>Okusa</a:t>
            </a:r>
            <a:r>
              <a:rPr lang="en-CA" dirty="0">
                <a:solidFill>
                  <a:schemeClr val="accent1">
                    <a:lumMod val="50000"/>
                  </a:schemeClr>
                </a:solidFill>
              </a:rPr>
              <a:t>, M.D., &amp; </a:t>
            </a:r>
            <a:r>
              <a:rPr lang="en-CA" dirty="0" err="1">
                <a:solidFill>
                  <a:schemeClr val="accent1">
                    <a:lumMod val="50000"/>
                  </a:schemeClr>
                </a:solidFill>
              </a:rPr>
              <a:t>Rosner</a:t>
            </a:r>
            <a:r>
              <a:rPr lang="en-CA" dirty="0">
                <a:solidFill>
                  <a:schemeClr val="accent1">
                    <a:lumMod val="50000"/>
                  </a:schemeClr>
                </a:solidFill>
              </a:rPr>
              <a:t>, M.H. (2017). Overview of the management of acute kidney injury in adults. In P. </a:t>
            </a:r>
            <a:r>
              <a:rPr lang="en-CA" dirty="0" err="1">
                <a:solidFill>
                  <a:schemeClr val="accent1">
                    <a:lumMod val="50000"/>
                  </a:schemeClr>
                </a:solidFill>
              </a:rPr>
              <a:t>Palevsky</a:t>
            </a:r>
            <a:r>
              <a:rPr lang="en-CA" dirty="0">
                <a:solidFill>
                  <a:schemeClr val="accent1">
                    <a:lumMod val="50000"/>
                  </a:schemeClr>
                </a:solidFill>
              </a:rPr>
              <a:t> (Ed.), </a:t>
            </a:r>
            <a:r>
              <a:rPr lang="en-CA" dirty="0" err="1">
                <a:solidFill>
                  <a:schemeClr val="accent1">
                    <a:lumMod val="50000"/>
                  </a:schemeClr>
                </a:solidFill>
              </a:rPr>
              <a:t>UptoDate</a:t>
            </a:r>
            <a:r>
              <a:rPr lang="en-CA" dirty="0">
                <a:solidFill>
                  <a:schemeClr val="accent1">
                    <a:lumMod val="50000"/>
                  </a:schemeClr>
                </a:solidFill>
              </a:rPr>
              <a:t>. Waltham, Mass: </a:t>
            </a:r>
            <a:r>
              <a:rPr lang="en-CA" dirty="0" err="1">
                <a:solidFill>
                  <a:schemeClr val="accent1">
                    <a:lumMod val="50000"/>
                  </a:schemeClr>
                </a:solidFill>
              </a:rPr>
              <a:t>UptoDate</a:t>
            </a:r>
            <a:r>
              <a:rPr lang="en-CA" dirty="0">
                <a:solidFill>
                  <a:schemeClr val="accent1">
                    <a:lumMod val="50000"/>
                  </a:schemeClr>
                </a:solidFill>
              </a:rPr>
              <a:t>. Retrieved from www.uptodate.com</a:t>
            </a:r>
          </a:p>
          <a:p>
            <a:endParaRPr lang="en-CA" dirty="0">
              <a:solidFill>
                <a:schemeClr val="accent1">
                  <a:lumMod val="50000"/>
                </a:schemeClr>
              </a:solidFill>
            </a:endParaRPr>
          </a:p>
          <a:p>
            <a:r>
              <a:rPr lang="en-CA" dirty="0" err="1">
                <a:solidFill>
                  <a:schemeClr val="accent1">
                    <a:lumMod val="50000"/>
                  </a:schemeClr>
                </a:solidFill>
              </a:rPr>
              <a:t>Palevsky</a:t>
            </a:r>
            <a:r>
              <a:rPr lang="en-CA" dirty="0">
                <a:solidFill>
                  <a:schemeClr val="accent1">
                    <a:lumMod val="50000"/>
                  </a:schemeClr>
                </a:solidFill>
              </a:rPr>
              <a:t>, P.M. (2017). Definition and staging criteria of acute kidney injury in adults. In G. </a:t>
            </a:r>
            <a:r>
              <a:rPr lang="en-CA" dirty="0" err="1">
                <a:solidFill>
                  <a:schemeClr val="accent1">
                    <a:lumMod val="50000"/>
                  </a:schemeClr>
                </a:solidFill>
              </a:rPr>
              <a:t>Curhan</a:t>
            </a:r>
            <a:r>
              <a:rPr lang="en-CA" dirty="0">
                <a:solidFill>
                  <a:schemeClr val="accent1">
                    <a:lumMod val="50000"/>
                  </a:schemeClr>
                </a:solidFill>
              </a:rPr>
              <a:t> (Ed.), </a:t>
            </a:r>
            <a:r>
              <a:rPr lang="en-CA" dirty="0" err="1">
                <a:solidFill>
                  <a:schemeClr val="accent1">
                    <a:lumMod val="50000"/>
                  </a:schemeClr>
                </a:solidFill>
              </a:rPr>
              <a:t>UptoDate</a:t>
            </a:r>
            <a:r>
              <a:rPr lang="en-CA" dirty="0">
                <a:solidFill>
                  <a:schemeClr val="accent1">
                    <a:lumMod val="50000"/>
                  </a:schemeClr>
                </a:solidFill>
              </a:rPr>
              <a:t>. Waltham, Mass: </a:t>
            </a:r>
            <a:r>
              <a:rPr lang="en-CA" dirty="0" err="1">
                <a:solidFill>
                  <a:schemeClr val="accent1">
                    <a:lumMod val="50000"/>
                  </a:schemeClr>
                </a:solidFill>
              </a:rPr>
              <a:t>UptoDate</a:t>
            </a:r>
            <a:r>
              <a:rPr lang="en-CA" dirty="0">
                <a:solidFill>
                  <a:schemeClr val="accent1">
                    <a:lumMod val="50000"/>
                  </a:schemeClr>
                </a:solidFill>
              </a:rPr>
              <a:t>. Retrieved from www.uptodate.com</a:t>
            </a:r>
          </a:p>
          <a:p>
            <a:endParaRPr lang="en-CA" dirty="0"/>
          </a:p>
          <a:p>
            <a:endParaRPr lang="en-CA" dirty="0"/>
          </a:p>
          <a:p>
            <a:endParaRPr lang="en-CA" dirty="0"/>
          </a:p>
        </p:txBody>
      </p:sp>
      <p:sp>
        <p:nvSpPr>
          <p:cNvPr id="3" name="Title 2"/>
          <p:cNvSpPr>
            <a:spLocks noGrp="1"/>
          </p:cNvSpPr>
          <p:nvPr>
            <p:ph type="title"/>
          </p:nvPr>
        </p:nvSpPr>
        <p:spPr>
          <a:xfrm>
            <a:off x="734451" y="280719"/>
            <a:ext cx="9029700" cy="1325563"/>
          </a:xfrm>
        </p:spPr>
        <p:txBody>
          <a:bodyPr/>
          <a:lstStyle/>
          <a:p>
            <a:r>
              <a:rPr lang="en-US" b="1" dirty="0" smtClean="0"/>
              <a:t>References</a:t>
            </a:r>
            <a:endParaRPr lang="en-CA" b="1" dirty="0"/>
          </a:p>
        </p:txBody>
      </p:sp>
    </p:spTree>
    <p:extLst>
      <p:ext uri="{BB962C8B-B14F-4D97-AF65-F5344CB8AC3E}">
        <p14:creationId xmlns:p14="http://schemas.microsoft.com/office/powerpoint/2010/main" val="13196904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87056" y="2413416"/>
            <a:ext cx="10366744" cy="4167694"/>
          </a:xfrm>
          <a:solidFill>
            <a:schemeClr val="bg1">
              <a:lumMod val="95000"/>
            </a:schemeClr>
          </a:solidFill>
        </p:spPr>
        <p:txBody>
          <a:bodyPr>
            <a:normAutofit/>
          </a:bodyPr>
          <a:lstStyle/>
          <a:p>
            <a:pPr marL="109728" indent="0" algn="ctr">
              <a:buNone/>
              <a:defRPr/>
            </a:pPr>
            <a:r>
              <a:rPr lang="en-US" sz="3300" dirty="0" smtClean="0">
                <a:solidFill>
                  <a:schemeClr val="accent1">
                    <a:lumMod val="50000"/>
                  </a:schemeClr>
                </a:solidFill>
              </a:rPr>
              <a:t>“Acute </a:t>
            </a:r>
            <a:r>
              <a:rPr lang="en-US" sz="3300" dirty="0">
                <a:solidFill>
                  <a:schemeClr val="accent1">
                    <a:lumMod val="50000"/>
                  </a:schemeClr>
                </a:solidFill>
              </a:rPr>
              <a:t>kidney injury (AKI) refers to an abrupt decline in kidney function resulting in retention of nitrogenous waste products and dysregulation of extracellular fluid volume and </a:t>
            </a:r>
            <a:r>
              <a:rPr lang="en-US" sz="3300" dirty="0" smtClean="0">
                <a:solidFill>
                  <a:schemeClr val="accent1">
                    <a:lumMod val="50000"/>
                  </a:schemeClr>
                </a:solidFill>
              </a:rPr>
              <a:t>electrolytes”</a:t>
            </a:r>
          </a:p>
          <a:p>
            <a:pPr marL="109728" indent="0" algn="ctr">
              <a:buNone/>
              <a:defRPr/>
            </a:pPr>
            <a:endParaRPr lang="en-US" dirty="0" smtClean="0">
              <a:solidFill>
                <a:schemeClr val="accent1">
                  <a:lumMod val="50000"/>
                </a:schemeClr>
              </a:solidFill>
            </a:endParaRPr>
          </a:p>
          <a:p>
            <a:pPr marL="109728" indent="0">
              <a:buNone/>
              <a:defRPr/>
            </a:pPr>
            <a:endParaRPr lang="en-US" dirty="0"/>
          </a:p>
          <a:p>
            <a:endParaRPr lang="en-US" dirty="0" smtClean="0"/>
          </a:p>
          <a:p>
            <a:pPr marL="109728" indent="0">
              <a:buNone/>
              <a:defRPr/>
            </a:pPr>
            <a:endParaRPr lang="en-US" dirty="0"/>
          </a:p>
        </p:txBody>
      </p:sp>
      <p:sp>
        <p:nvSpPr>
          <p:cNvPr id="2" name="Title 1"/>
          <p:cNvSpPr>
            <a:spLocks noGrp="1"/>
          </p:cNvSpPr>
          <p:nvPr>
            <p:ph type="title"/>
          </p:nvPr>
        </p:nvSpPr>
        <p:spPr>
          <a:xfrm>
            <a:off x="987056" y="365125"/>
            <a:ext cx="9029700" cy="1325563"/>
          </a:xfrm>
        </p:spPr>
        <p:txBody>
          <a:bodyPr/>
          <a:lstStyle/>
          <a:p>
            <a:pPr>
              <a:defRPr/>
            </a:pPr>
            <a:r>
              <a:rPr lang="en-US" b="1" dirty="0" smtClean="0"/>
              <a:t>Acute Kidney Injury</a:t>
            </a:r>
            <a:endParaRPr lang="en-US" b="1" dirty="0"/>
          </a:p>
        </p:txBody>
      </p:sp>
    </p:spTree>
    <p:extLst>
      <p:ext uri="{BB962C8B-B14F-4D97-AF65-F5344CB8AC3E}">
        <p14:creationId xmlns:p14="http://schemas.microsoft.com/office/powerpoint/2010/main" val="3095914168"/>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60863" y="310534"/>
            <a:ext cx="9029700" cy="1325563"/>
          </a:xfrm>
        </p:spPr>
        <p:txBody>
          <a:bodyPr/>
          <a:lstStyle/>
          <a:p>
            <a:r>
              <a:rPr lang="en-US" b="1" dirty="0" smtClean="0"/>
              <a:t>Acute Kidney Injury</a:t>
            </a:r>
            <a:endParaRPr lang="en-CA" b="1" dirty="0"/>
          </a:p>
        </p:txBody>
      </p:sp>
      <p:sp>
        <p:nvSpPr>
          <p:cNvPr id="4" name="TextBox 3"/>
          <p:cNvSpPr txBox="1"/>
          <p:nvPr/>
        </p:nvSpPr>
        <p:spPr>
          <a:xfrm>
            <a:off x="760863" y="1914059"/>
            <a:ext cx="11221871" cy="4524315"/>
          </a:xfrm>
          <a:prstGeom prst="rect">
            <a:avLst/>
          </a:prstGeom>
          <a:noFill/>
          <a:ln>
            <a:solidFill>
              <a:schemeClr val="bg2"/>
            </a:solidFill>
          </a:ln>
        </p:spPr>
        <p:txBody>
          <a:bodyPr wrap="square" rtlCol="0" anchor="ctr" anchorCtr="1">
            <a:spAutoFit/>
          </a:bodyPr>
          <a:lstStyle/>
          <a:p>
            <a:r>
              <a:rPr lang="en-US" sz="2400" dirty="0">
                <a:solidFill>
                  <a:srgbClr val="5B9BD5">
                    <a:lumMod val="50000"/>
                  </a:srgbClr>
                </a:solidFill>
              </a:rPr>
              <a:t>Range from a mild illness with slight increase in serum creatinine or decrease in urine output</a:t>
            </a:r>
          </a:p>
          <a:p>
            <a:endParaRPr lang="en-US" sz="2400" dirty="0">
              <a:solidFill>
                <a:srgbClr val="5B9BD5">
                  <a:lumMod val="50000"/>
                </a:srgbClr>
              </a:solidFill>
            </a:endParaRPr>
          </a:p>
          <a:p>
            <a:r>
              <a:rPr lang="en-US" sz="2400" dirty="0">
                <a:solidFill>
                  <a:srgbClr val="5B9BD5">
                    <a:lumMod val="50000"/>
                  </a:srgbClr>
                </a:solidFill>
              </a:rPr>
              <a:t>To more severe with substantial increase in serum creatinine and anuric state</a:t>
            </a:r>
          </a:p>
          <a:p>
            <a:endParaRPr lang="en-US" sz="2400" dirty="0">
              <a:solidFill>
                <a:srgbClr val="5B9BD5">
                  <a:lumMod val="50000"/>
                </a:srgbClr>
              </a:solidFill>
            </a:endParaRPr>
          </a:p>
          <a:p>
            <a:r>
              <a:rPr lang="en-US" sz="2400" dirty="0">
                <a:solidFill>
                  <a:srgbClr val="5B9BD5">
                    <a:lumMod val="50000"/>
                  </a:srgbClr>
                </a:solidFill>
              </a:rPr>
              <a:t>Careful evaluation for reversible cause must be done for all clients presenting with AKI!</a:t>
            </a:r>
          </a:p>
          <a:p>
            <a:r>
              <a:rPr lang="en-US" sz="2400" dirty="0">
                <a:solidFill>
                  <a:srgbClr val="5B9BD5">
                    <a:lumMod val="50000"/>
                  </a:srgbClr>
                </a:solidFill>
              </a:rPr>
              <a:t>	a. Dehydration</a:t>
            </a:r>
          </a:p>
          <a:p>
            <a:r>
              <a:rPr lang="en-US" sz="2400" dirty="0">
                <a:solidFill>
                  <a:srgbClr val="5B9BD5">
                    <a:lumMod val="50000"/>
                  </a:srgbClr>
                </a:solidFill>
              </a:rPr>
              <a:t>	b. Hypotension</a:t>
            </a:r>
          </a:p>
          <a:p>
            <a:r>
              <a:rPr lang="en-US" sz="2400" dirty="0">
                <a:solidFill>
                  <a:srgbClr val="5B9BD5">
                    <a:lumMod val="50000"/>
                  </a:srgbClr>
                </a:solidFill>
              </a:rPr>
              <a:t>	c. Obstruction</a:t>
            </a:r>
          </a:p>
          <a:p>
            <a:endParaRPr lang="en-US" sz="2400" dirty="0">
              <a:solidFill>
                <a:srgbClr val="5B9BD5">
                  <a:lumMod val="50000"/>
                </a:srgbClr>
              </a:solidFill>
            </a:endParaRPr>
          </a:p>
          <a:p>
            <a:r>
              <a:rPr lang="en-US" sz="2400" b="1" dirty="0">
                <a:solidFill>
                  <a:srgbClr val="5B9BD5">
                    <a:lumMod val="50000"/>
                  </a:srgbClr>
                </a:solidFill>
              </a:rPr>
              <a:t>Overall care goal includes: determine the cause, treat the cause, prevent/minimize new injury, address present complications</a:t>
            </a:r>
            <a:endParaRPr lang="en-CA" sz="2400" b="1" dirty="0">
              <a:solidFill>
                <a:srgbClr val="5B9BD5">
                  <a:lumMod val="50000"/>
                </a:srgbClr>
              </a:solidFill>
            </a:endParaRPr>
          </a:p>
        </p:txBody>
      </p:sp>
    </p:spTree>
    <p:extLst>
      <p:ext uri="{BB962C8B-B14F-4D97-AF65-F5344CB8AC3E}">
        <p14:creationId xmlns:p14="http://schemas.microsoft.com/office/powerpoint/2010/main" val="1260776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stretch>
            <a:fillRect/>
          </a:stretch>
        </p:blipFill>
        <p:spPr>
          <a:xfrm>
            <a:off x="2016086" y="179085"/>
            <a:ext cx="8615535" cy="6469718"/>
          </a:xfrm>
          <a:prstGeom prst="rect">
            <a:avLst/>
          </a:prstGeom>
        </p:spPr>
      </p:pic>
    </p:spTree>
    <p:extLst>
      <p:ext uri="{BB962C8B-B14F-4D97-AF65-F5344CB8AC3E}">
        <p14:creationId xmlns:p14="http://schemas.microsoft.com/office/powerpoint/2010/main" val="2953053008"/>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231135" y="1590101"/>
            <a:ext cx="8229600" cy="547171"/>
          </a:xfrm>
        </p:spPr>
        <p:txBody>
          <a:bodyPr>
            <a:normAutofit fontScale="70000" lnSpcReduction="20000"/>
          </a:bodyPr>
          <a:lstStyle/>
          <a:p>
            <a:pPr marL="109728" indent="0">
              <a:buNone/>
              <a:defRPr/>
            </a:pPr>
            <a:r>
              <a:rPr lang="en-US" dirty="0" smtClean="0"/>
              <a:t>What </a:t>
            </a:r>
            <a:r>
              <a:rPr lang="en-US" dirty="0"/>
              <a:t>are some causes?</a:t>
            </a:r>
          </a:p>
          <a:p>
            <a:pPr marL="457200" lvl="1" indent="0">
              <a:spcBef>
                <a:spcPts val="324"/>
              </a:spcBef>
              <a:buNone/>
              <a:defRPr/>
            </a:pPr>
            <a:r>
              <a:rPr lang="en-US" dirty="0"/>
              <a:t>  </a:t>
            </a:r>
            <a:endParaRPr lang="en-CA" dirty="0"/>
          </a:p>
        </p:txBody>
      </p:sp>
      <p:sp>
        <p:nvSpPr>
          <p:cNvPr id="3" name="Title 2"/>
          <p:cNvSpPr>
            <a:spLocks noGrp="1"/>
          </p:cNvSpPr>
          <p:nvPr>
            <p:ph type="title"/>
          </p:nvPr>
        </p:nvSpPr>
        <p:spPr>
          <a:xfrm>
            <a:off x="1332736" y="264538"/>
            <a:ext cx="9029700" cy="1325563"/>
          </a:xfrm>
        </p:spPr>
        <p:txBody>
          <a:bodyPr/>
          <a:lstStyle/>
          <a:p>
            <a:r>
              <a:rPr lang="en-CA" b="1" dirty="0" smtClean="0"/>
              <a:t>Acute Kidney Injury</a:t>
            </a:r>
            <a:endParaRPr lang="en-CA" b="1" dirty="0"/>
          </a:p>
        </p:txBody>
      </p:sp>
      <p:graphicFrame>
        <p:nvGraphicFramePr>
          <p:cNvPr id="4" name="Table 3"/>
          <p:cNvGraphicFramePr>
            <a:graphicFrameLocks noGrp="1"/>
          </p:cNvGraphicFramePr>
          <p:nvPr>
            <p:extLst/>
          </p:nvPr>
        </p:nvGraphicFramePr>
        <p:xfrm>
          <a:off x="1332736" y="2005069"/>
          <a:ext cx="9879816" cy="4389120"/>
        </p:xfrm>
        <a:graphic>
          <a:graphicData uri="http://schemas.openxmlformats.org/drawingml/2006/table">
            <a:tbl>
              <a:tblPr firstRow="1" bandRow="1">
                <a:tableStyleId>{5C22544A-7EE6-4342-B048-85BDC9FD1C3A}</a:tableStyleId>
              </a:tblPr>
              <a:tblGrid>
                <a:gridCol w="3154680">
                  <a:extLst>
                    <a:ext uri="{9D8B030D-6E8A-4147-A177-3AD203B41FA5}">
                      <a16:colId xmlns:a16="http://schemas.microsoft.com/office/drawing/2014/main" val="20000"/>
                    </a:ext>
                  </a:extLst>
                </a:gridCol>
                <a:gridCol w="210312">
                  <a:extLst>
                    <a:ext uri="{9D8B030D-6E8A-4147-A177-3AD203B41FA5}">
                      <a16:colId xmlns:a16="http://schemas.microsoft.com/office/drawing/2014/main" val="20001"/>
                    </a:ext>
                  </a:extLst>
                </a:gridCol>
                <a:gridCol w="3154680">
                  <a:extLst>
                    <a:ext uri="{9D8B030D-6E8A-4147-A177-3AD203B41FA5}">
                      <a16:colId xmlns:a16="http://schemas.microsoft.com/office/drawing/2014/main" val="20002"/>
                    </a:ext>
                  </a:extLst>
                </a:gridCol>
                <a:gridCol w="209321">
                  <a:extLst>
                    <a:ext uri="{9D8B030D-6E8A-4147-A177-3AD203B41FA5}">
                      <a16:colId xmlns:a16="http://schemas.microsoft.com/office/drawing/2014/main" val="20003"/>
                    </a:ext>
                  </a:extLst>
                </a:gridCol>
                <a:gridCol w="3150823">
                  <a:extLst>
                    <a:ext uri="{9D8B030D-6E8A-4147-A177-3AD203B41FA5}">
                      <a16:colId xmlns:a16="http://schemas.microsoft.com/office/drawing/2014/main" val="20004"/>
                    </a:ext>
                  </a:extLst>
                </a:gridCol>
              </a:tblGrid>
              <a:tr h="352540">
                <a:tc>
                  <a:txBody>
                    <a:bodyPr/>
                    <a:lstStyle/>
                    <a:p>
                      <a:pPr algn="ctr"/>
                      <a:r>
                        <a:rPr lang="en-US" dirty="0" smtClean="0">
                          <a:solidFill>
                            <a:schemeClr val="tx1"/>
                          </a:solidFill>
                        </a:rPr>
                        <a:t>Prerenal</a:t>
                      </a:r>
                      <a:endParaRPr lang="en-CA" dirty="0">
                        <a:solidFill>
                          <a:schemeClr val="tx1"/>
                        </a:solidFill>
                      </a:endParaRPr>
                    </a:p>
                  </a:txBody>
                  <a:tcPr>
                    <a:lnR w="12700" cmpd="sng">
                      <a:noFill/>
                    </a:lnR>
                    <a:lnT w="12700" cap="flat" cmpd="sng" algn="ctr">
                      <a:solidFill>
                        <a:schemeClr val="tx1"/>
                      </a:solidFill>
                      <a:prstDash val="solid"/>
                      <a:round/>
                      <a:headEnd type="none" w="med" len="med"/>
                      <a:tailEnd type="none" w="med" len="med"/>
                    </a:lnT>
                    <a:solidFill>
                      <a:schemeClr val="accent1">
                        <a:lumMod val="40000"/>
                        <a:lumOff val="60000"/>
                      </a:schemeClr>
                    </a:solidFill>
                  </a:tcPr>
                </a:tc>
                <a:tc>
                  <a:txBody>
                    <a:bodyPr/>
                    <a:lstStyle/>
                    <a:p>
                      <a:pPr algn="ctr"/>
                      <a:endParaRPr lang="en-CA" dirty="0">
                        <a:solidFill>
                          <a:schemeClr val="tx1"/>
                        </a:solidFill>
                      </a:endParaRPr>
                    </a:p>
                  </a:txBody>
                  <a:tcP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r>
                        <a:rPr lang="en-US" dirty="0" smtClean="0">
                          <a:solidFill>
                            <a:schemeClr val="tx1"/>
                          </a:solidFill>
                        </a:rPr>
                        <a:t>Intrarenal</a:t>
                      </a:r>
                      <a:endParaRPr lang="en-CA" dirty="0">
                        <a:solidFill>
                          <a:schemeClr val="tx1"/>
                        </a:solidFill>
                      </a:endParaRPr>
                    </a:p>
                  </a:txBody>
                  <a:tcPr>
                    <a:lnL w="12700" cmpd="sng">
                      <a:noFill/>
                    </a:lnL>
                    <a:solidFill>
                      <a:schemeClr val="accent1">
                        <a:lumMod val="40000"/>
                        <a:lumOff val="60000"/>
                      </a:schemeClr>
                    </a:solidFill>
                  </a:tcPr>
                </a:tc>
                <a:tc>
                  <a:txBody>
                    <a:bodyPr/>
                    <a:lstStyle/>
                    <a:p>
                      <a:pPr algn="ctr"/>
                      <a:endParaRPr lang="en-CA" dirty="0">
                        <a:solidFill>
                          <a:schemeClr val="tx1"/>
                        </a:solidFill>
                      </a:endParaRPr>
                    </a:p>
                  </a:txBody>
                  <a:tcPr>
                    <a:solidFill>
                      <a:schemeClr val="accent1">
                        <a:lumMod val="40000"/>
                        <a:lumOff val="60000"/>
                      </a:schemeClr>
                    </a:solidFill>
                  </a:tcPr>
                </a:tc>
                <a:tc>
                  <a:txBody>
                    <a:bodyPr/>
                    <a:lstStyle/>
                    <a:p>
                      <a:pPr algn="ctr"/>
                      <a:r>
                        <a:rPr lang="en-US" dirty="0" smtClean="0">
                          <a:solidFill>
                            <a:schemeClr val="tx1"/>
                          </a:solidFill>
                        </a:rPr>
                        <a:t>Postrenal</a:t>
                      </a:r>
                      <a:endParaRPr lang="en-CA" dirty="0">
                        <a:solidFill>
                          <a:schemeClr val="tx1"/>
                        </a:solidFill>
                      </a:endParaRPr>
                    </a:p>
                  </a:txBody>
                  <a:tcPr>
                    <a:solidFill>
                      <a:schemeClr val="accent1">
                        <a:lumMod val="40000"/>
                        <a:lumOff val="60000"/>
                      </a:schemeClr>
                    </a:solidFill>
                  </a:tcPr>
                </a:tc>
                <a:extLst>
                  <a:ext uri="{0D108BD9-81ED-4DB2-BD59-A6C34878D82A}">
                    <a16:rowId xmlns:a16="http://schemas.microsoft.com/office/drawing/2014/main" val="10000"/>
                  </a:ext>
                </a:extLst>
              </a:tr>
              <a:tr h="352540">
                <a:tc>
                  <a:txBody>
                    <a:bodyPr/>
                    <a:lstStyle/>
                    <a:p>
                      <a:pPr marL="285750" indent="-285750" algn="ctr">
                        <a:buFont typeface="Arial" panose="020B0604020202020204" pitchFamily="34" charset="0"/>
                        <a:buChar char="•"/>
                      </a:pPr>
                      <a:r>
                        <a:rPr lang="en-US" dirty="0" smtClean="0">
                          <a:solidFill>
                            <a:schemeClr val="tx1"/>
                          </a:solidFill>
                        </a:rPr>
                        <a:t>Hypovolemia</a:t>
                      </a:r>
                    </a:p>
                  </a:txBody>
                  <a:tcPr>
                    <a:solidFill>
                      <a:schemeClr val="accent1">
                        <a:lumMod val="20000"/>
                        <a:lumOff val="80000"/>
                      </a:schemeClr>
                    </a:solidFill>
                  </a:tcPr>
                </a:tc>
                <a:tc>
                  <a:txBody>
                    <a:bodyPr/>
                    <a:lstStyle/>
                    <a:p>
                      <a:pPr marL="285750" indent="-285750" algn="ctr">
                        <a:buFont typeface="Arial" panose="020B0604020202020204" pitchFamily="34" charset="0"/>
                        <a:buChar char="•"/>
                      </a:pPr>
                      <a:endParaRPr lang="en-US" dirty="0" smtClean="0">
                        <a:solidFill>
                          <a:schemeClr val="tx1"/>
                        </a:solidFill>
                      </a:endParaRPr>
                    </a:p>
                  </a:txBody>
                  <a:tcPr>
                    <a:lnT w="38100" cmpd="sng">
                      <a:noFill/>
                    </a:lnT>
                    <a:solidFill>
                      <a:schemeClr val="accent1">
                        <a:lumMod val="40000"/>
                        <a:lumOff val="60000"/>
                      </a:schemeClr>
                    </a:solidFill>
                  </a:tcPr>
                </a:tc>
                <a:tc>
                  <a:txBody>
                    <a:bodyPr/>
                    <a:lstStyle/>
                    <a:p>
                      <a:pPr marL="285750" indent="-285750" algn="ctr">
                        <a:buFont typeface="Arial" panose="020B0604020202020204" pitchFamily="34" charset="0"/>
                        <a:buChar char="•"/>
                      </a:pPr>
                      <a:r>
                        <a:rPr lang="en-US" dirty="0" smtClean="0">
                          <a:solidFill>
                            <a:schemeClr val="tx1"/>
                          </a:solidFill>
                        </a:rPr>
                        <a:t>Nephrotoxic injury</a:t>
                      </a:r>
                      <a:endParaRPr lang="en-CA" dirty="0">
                        <a:solidFill>
                          <a:schemeClr val="tx1"/>
                        </a:solidFill>
                      </a:endParaRPr>
                    </a:p>
                  </a:txBody>
                  <a:tcPr>
                    <a:solidFill>
                      <a:schemeClr val="accent1">
                        <a:lumMod val="20000"/>
                        <a:lumOff val="80000"/>
                      </a:schemeClr>
                    </a:solidFill>
                  </a:tcPr>
                </a:tc>
                <a:tc>
                  <a:txBody>
                    <a:bodyPr/>
                    <a:lstStyle/>
                    <a:p>
                      <a:pPr marL="285750" indent="-285750" algn="ctr">
                        <a:buFont typeface="Arial" panose="020B0604020202020204" pitchFamily="34" charset="0"/>
                        <a:buChar char="•"/>
                      </a:pPr>
                      <a:endParaRPr lang="en-CA" dirty="0">
                        <a:solidFill>
                          <a:schemeClr val="tx1"/>
                        </a:solidFill>
                      </a:endParaRPr>
                    </a:p>
                  </a:txBody>
                  <a:tcPr>
                    <a:solidFill>
                      <a:schemeClr val="accent1">
                        <a:lumMod val="40000"/>
                        <a:lumOff val="60000"/>
                      </a:schemeClr>
                    </a:solidFill>
                  </a:tcPr>
                </a:tc>
                <a:tc>
                  <a:txBody>
                    <a:bodyPr/>
                    <a:lstStyle/>
                    <a:p>
                      <a:pPr marL="285750" indent="-285750" algn="ctr">
                        <a:buFont typeface="Arial" panose="020B0604020202020204" pitchFamily="34" charset="0"/>
                        <a:buChar char="•"/>
                      </a:pPr>
                      <a:r>
                        <a:rPr lang="en-US" dirty="0" smtClean="0">
                          <a:solidFill>
                            <a:schemeClr val="tx1"/>
                          </a:solidFill>
                        </a:rPr>
                        <a:t>Benign prostatic hyperplasia</a:t>
                      </a:r>
                      <a:endParaRPr lang="en-CA" dirty="0">
                        <a:solidFill>
                          <a:schemeClr val="tx1"/>
                        </a:solidFill>
                      </a:endParaRPr>
                    </a:p>
                  </a:txBody>
                  <a:tcPr>
                    <a:solidFill>
                      <a:schemeClr val="accent1">
                        <a:lumMod val="20000"/>
                        <a:lumOff val="80000"/>
                      </a:schemeClr>
                    </a:solidFill>
                  </a:tcPr>
                </a:tc>
                <a:extLst>
                  <a:ext uri="{0D108BD9-81ED-4DB2-BD59-A6C34878D82A}">
                    <a16:rowId xmlns:a16="http://schemas.microsoft.com/office/drawing/2014/main" val="10001"/>
                  </a:ext>
                </a:extLst>
              </a:tr>
              <a:tr h="352540">
                <a:tc>
                  <a:txBody>
                    <a:bodyPr/>
                    <a:lstStyle/>
                    <a:p>
                      <a:pPr marL="285750" indent="-285750" algn="ctr">
                        <a:buFont typeface="Arial" panose="020B0604020202020204" pitchFamily="34" charset="0"/>
                        <a:buChar char="•"/>
                      </a:pPr>
                      <a:r>
                        <a:rPr lang="en-US" dirty="0" smtClean="0">
                          <a:solidFill>
                            <a:schemeClr val="tx1"/>
                          </a:solidFill>
                        </a:rPr>
                        <a:t>Dehydration</a:t>
                      </a:r>
                      <a:endParaRPr lang="en-CA" dirty="0">
                        <a:solidFill>
                          <a:schemeClr val="tx1"/>
                        </a:solidFill>
                      </a:endParaRPr>
                    </a:p>
                  </a:txBody>
                  <a:tcPr>
                    <a:solidFill>
                      <a:schemeClr val="accent1">
                        <a:lumMod val="20000"/>
                        <a:lumOff val="80000"/>
                      </a:schemeClr>
                    </a:solidFill>
                  </a:tcPr>
                </a:tc>
                <a:tc>
                  <a:txBody>
                    <a:bodyPr/>
                    <a:lstStyle/>
                    <a:p>
                      <a:pPr marL="285750" indent="-285750" algn="ctr">
                        <a:buFont typeface="Arial" panose="020B0604020202020204" pitchFamily="34" charset="0"/>
                        <a:buChar char="•"/>
                      </a:pPr>
                      <a:endParaRPr lang="en-CA" dirty="0">
                        <a:solidFill>
                          <a:schemeClr val="tx1"/>
                        </a:solidFill>
                      </a:endParaRPr>
                    </a:p>
                  </a:txBody>
                  <a:tcPr>
                    <a:solidFill>
                      <a:schemeClr val="accent1">
                        <a:lumMod val="40000"/>
                        <a:lumOff val="60000"/>
                      </a:schemeClr>
                    </a:solidFill>
                  </a:tcPr>
                </a:tc>
                <a:tc>
                  <a:txBody>
                    <a:bodyPr/>
                    <a:lstStyle/>
                    <a:p>
                      <a:pPr marL="285750" indent="-285750" algn="ctr">
                        <a:buFont typeface="Arial" panose="020B0604020202020204" pitchFamily="34" charset="0"/>
                        <a:buChar char="•"/>
                      </a:pPr>
                      <a:r>
                        <a:rPr lang="en-US" dirty="0" smtClean="0">
                          <a:solidFill>
                            <a:schemeClr val="tx1"/>
                          </a:solidFill>
                        </a:rPr>
                        <a:t>Drugs</a:t>
                      </a:r>
                      <a:endParaRPr lang="en-CA" dirty="0">
                        <a:solidFill>
                          <a:schemeClr val="tx1"/>
                        </a:solidFill>
                      </a:endParaRPr>
                    </a:p>
                  </a:txBody>
                  <a:tcPr>
                    <a:solidFill>
                      <a:schemeClr val="accent1">
                        <a:lumMod val="20000"/>
                        <a:lumOff val="80000"/>
                      </a:schemeClr>
                    </a:solidFill>
                  </a:tcPr>
                </a:tc>
                <a:tc>
                  <a:txBody>
                    <a:bodyPr/>
                    <a:lstStyle/>
                    <a:p>
                      <a:pPr marL="285750" indent="-285750" algn="ctr">
                        <a:buFont typeface="Arial" panose="020B0604020202020204" pitchFamily="34" charset="0"/>
                        <a:buChar char="•"/>
                      </a:pPr>
                      <a:endParaRPr lang="en-CA" dirty="0">
                        <a:solidFill>
                          <a:schemeClr val="tx1"/>
                        </a:solidFill>
                      </a:endParaRPr>
                    </a:p>
                  </a:txBody>
                  <a:tcPr>
                    <a:solidFill>
                      <a:schemeClr val="accent1">
                        <a:lumMod val="40000"/>
                        <a:lumOff val="60000"/>
                      </a:schemeClr>
                    </a:solidFill>
                  </a:tcPr>
                </a:tc>
                <a:tc>
                  <a:txBody>
                    <a:bodyPr/>
                    <a:lstStyle/>
                    <a:p>
                      <a:pPr marL="285750" indent="-285750" algn="ctr">
                        <a:buFont typeface="Arial" panose="020B0604020202020204" pitchFamily="34" charset="0"/>
                        <a:buChar char="•"/>
                      </a:pPr>
                      <a:r>
                        <a:rPr lang="en-US" dirty="0" smtClean="0">
                          <a:solidFill>
                            <a:schemeClr val="tx1"/>
                          </a:solidFill>
                        </a:rPr>
                        <a:t>Cancer</a:t>
                      </a:r>
                      <a:endParaRPr lang="en-CA" dirty="0">
                        <a:solidFill>
                          <a:schemeClr val="tx1"/>
                        </a:solidFill>
                      </a:endParaRPr>
                    </a:p>
                  </a:txBody>
                  <a:tcPr>
                    <a:solidFill>
                      <a:schemeClr val="accent1">
                        <a:lumMod val="20000"/>
                        <a:lumOff val="80000"/>
                      </a:schemeClr>
                    </a:solidFill>
                  </a:tcPr>
                </a:tc>
                <a:extLst>
                  <a:ext uri="{0D108BD9-81ED-4DB2-BD59-A6C34878D82A}">
                    <a16:rowId xmlns:a16="http://schemas.microsoft.com/office/drawing/2014/main" val="10002"/>
                  </a:ext>
                </a:extLst>
              </a:tr>
              <a:tr h="352540">
                <a:tc>
                  <a:txBody>
                    <a:bodyPr/>
                    <a:lstStyle/>
                    <a:p>
                      <a:pPr marL="285750" indent="-285750" algn="ctr">
                        <a:buFont typeface="Arial" panose="020B0604020202020204" pitchFamily="34" charset="0"/>
                        <a:buChar char="•"/>
                      </a:pPr>
                      <a:r>
                        <a:rPr lang="en-US" dirty="0" smtClean="0">
                          <a:solidFill>
                            <a:schemeClr val="tx1"/>
                          </a:solidFill>
                        </a:rPr>
                        <a:t>Hemorrhage</a:t>
                      </a:r>
                      <a:endParaRPr lang="en-CA" dirty="0">
                        <a:solidFill>
                          <a:schemeClr val="tx1"/>
                        </a:solidFill>
                      </a:endParaRPr>
                    </a:p>
                  </a:txBody>
                  <a:tcPr>
                    <a:solidFill>
                      <a:schemeClr val="accent1">
                        <a:lumMod val="20000"/>
                        <a:lumOff val="80000"/>
                      </a:schemeClr>
                    </a:solidFill>
                  </a:tcPr>
                </a:tc>
                <a:tc>
                  <a:txBody>
                    <a:bodyPr/>
                    <a:lstStyle/>
                    <a:p>
                      <a:pPr marL="285750" indent="-285750" algn="ctr">
                        <a:buFont typeface="Arial" panose="020B0604020202020204" pitchFamily="34" charset="0"/>
                        <a:buChar char="•"/>
                      </a:pPr>
                      <a:endParaRPr lang="en-CA" dirty="0">
                        <a:solidFill>
                          <a:schemeClr val="tx1"/>
                        </a:solidFill>
                      </a:endParaRPr>
                    </a:p>
                  </a:txBody>
                  <a:tcPr>
                    <a:solidFill>
                      <a:schemeClr val="accent1">
                        <a:lumMod val="40000"/>
                        <a:lumOff val="60000"/>
                      </a:schemeClr>
                    </a:solidFill>
                  </a:tcPr>
                </a:tc>
                <a:tc>
                  <a:txBody>
                    <a:bodyPr/>
                    <a:lstStyle/>
                    <a:p>
                      <a:pPr marL="285750" indent="-285750" algn="ctr">
                        <a:buFont typeface="Arial" panose="020B0604020202020204" pitchFamily="34" charset="0"/>
                        <a:buChar char="•"/>
                      </a:pPr>
                      <a:r>
                        <a:rPr lang="en-US" dirty="0" smtClean="0">
                          <a:solidFill>
                            <a:schemeClr val="tx1"/>
                          </a:solidFill>
                        </a:rPr>
                        <a:t>Radiocontrast agents</a:t>
                      </a:r>
                      <a:endParaRPr lang="en-CA" dirty="0">
                        <a:solidFill>
                          <a:schemeClr val="tx1"/>
                        </a:solidFill>
                      </a:endParaRPr>
                    </a:p>
                  </a:txBody>
                  <a:tcPr>
                    <a:solidFill>
                      <a:schemeClr val="accent1">
                        <a:lumMod val="20000"/>
                        <a:lumOff val="80000"/>
                      </a:schemeClr>
                    </a:solidFill>
                  </a:tcPr>
                </a:tc>
                <a:tc>
                  <a:txBody>
                    <a:bodyPr/>
                    <a:lstStyle/>
                    <a:p>
                      <a:pPr marL="285750" indent="-285750" algn="ctr">
                        <a:buFont typeface="Arial" panose="020B0604020202020204" pitchFamily="34" charset="0"/>
                        <a:buChar char="•"/>
                      </a:pPr>
                      <a:endParaRPr lang="en-CA" dirty="0">
                        <a:solidFill>
                          <a:schemeClr val="tx1"/>
                        </a:solidFill>
                      </a:endParaRPr>
                    </a:p>
                  </a:txBody>
                  <a:tcPr>
                    <a:solidFill>
                      <a:schemeClr val="accent1">
                        <a:lumMod val="40000"/>
                        <a:lumOff val="60000"/>
                      </a:schemeClr>
                    </a:solidFill>
                  </a:tcPr>
                </a:tc>
                <a:tc>
                  <a:txBody>
                    <a:bodyPr/>
                    <a:lstStyle/>
                    <a:p>
                      <a:pPr marL="285750" indent="-285750" algn="ctr">
                        <a:buFont typeface="Arial" panose="020B0604020202020204" pitchFamily="34" charset="0"/>
                        <a:buChar char="•"/>
                      </a:pPr>
                      <a:r>
                        <a:rPr lang="en-US" dirty="0" smtClean="0">
                          <a:solidFill>
                            <a:schemeClr val="tx1"/>
                          </a:solidFill>
                        </a:rPr>
                        <a:t>Neuromuscular disorders</a:t>
                      </a:r>
                      <a:endParaRPr lang="en-CA" dirty="0">
                        <a:solidFill>
                          <a:schemeClr val="tx1"/>
                        </a:solidFill>
                      </a:endParaRPr>
                    </a:p>
                  </a:txBody>
                  <a:tcPr>
                    <a:solidFill>
                      <a:schemeClr val="accent1">
                        <a:lumMod val="20000"/>
                        <a:lumOff val="80000"/>
                      </a:schemeClr>
                    </a:solidFill>
                  </a:tcPr>
                </a:tc>
                <a:extLst>
                  <a:ext uri="{0D108BD9-81ED-4DB2-BD59-A6C34878D82A}">
                    <a16:rowId xmlns:a16="http://schemas.microsoft.com/office/drawing/2014/main" val="10003"/>
                  </a:ext>
                </a:extLst>
              </a:tr>
              <a:tr h="352540">
                <a:tc>
                  <a:txBody>
                    <a:bodyPr/>
                    <a:lstStyle/>
                    <a:p>
                      <a:pPr marL="285750" indent="-285750" algn="ctr">
                        <a:buFont typeface="Arial" panose="020B0604020202020204" pitchFamily="34" charset="0"/>
                        <a:buChar char="•"/>
                      </a:pPr>
                      <a:r>
                        <a:rPr lang="en-US" dirty="0" smtClean="0">
                          <a:solidFill>
                            <a:schemeClr val="tx1"/>
                          </a:solidFill>
                        </a:rPr>
                        <a:t>Burns</a:t>
                      </a:r>
                      <a:endParaRPr lang="en-CA" dirty="0">
                        <a:solidFill>
                          <a:schemeClr val="tx1"/>
                        </a:solidFill>
                      </a:endParaRPr>
                    </a:p>
                  </a:txBody>
                  <a:tcPr>
                    <a:solidFill>
                      <a:schemeClr val="accent1">
                        <a:lumMod val="20000"/>
                        <a:lumOff val="80000"/>
                      </a:schemeClr>
                    </a:solidFill>
                  </a:tcPr>
                </a:tc>
                <a:tc>
                  <a:txBody>
                    <a:bodyPr/>
                    <a:lstStyle/>
                    <a:p>
                      <a:pPr marL="285750" indent="-285750" algn="ctr">
                        <a:buFont typeface="Arial" panose="020B0604020202020204" pitchFamily="34" charset="0"/>
                        <a:buChar char="•"/>
                      </a:pPr>
                      <a:endParaRPr lang="en-CA" dirty="0">
                        <a:solidFill>
                          <a:schemeClr val="tx1"/>
                        </a:solidFill>
                      </a:endParaRPr>
                    </a:p>
                  </a:txBody>
                  <a:tcPr>
                    <a:solidFill>
                      <a:schemeClr val="accent1">
                        <a:lumMod val="40000"/>
                        <a:lumOff val="60000"/>
                      </a:schemeClr>
                    </a:solidFill>
                  </a:tcPr>
                </a:tc>
                <a:tc>
                  <a:txBody>
                    <a:bodyPr/>
                    <a:lstStyle/>
                    <a:p>
                      <a:pPr marL="285750" indent="-285750" algn="ctr">
                        <a:buFont typeface="Arial" panose="020B0604020202020204" pitchFamily="34" charset="0"/>
                        <a:buChar char="•"/>
                      </a:pPr>
                      <a:r>
                        <a:rPr lang="en-US" dirty="0" smtClean="0">
                          <a:solidFill>
                            <a:schemeClr val="tx1"/>
                          </a:solidFill>
                        </a:rPr>
                        <a:t>Sever</a:t>
                      </a:r>
                      <a:r>
                        <a:rPr lang="en-US" baseline="0" dirty="0" smtClean="0">
                          <a:solidFill>
                            <a:schemeClr val="tx1"/>
                          </a:solidFill>
                        </a:rPr>
                        <a:t>e crush injury</a:t>
                      </a:r>
                      <a:endParaRPr lang="en-CA" dirty="0">
                        <a:solidFill>
                          <a:schemeClr val="tx1"/>
                        </a:solidFill>
                      </a:endParaRPr>
                    </a:p>
                  </a:txBody>
                  <a:tcPr>
                    <a:solidFill>
                      <a:schemeClr val="accent1">
                        <a:lumMod val="20000"/>
                        <a:lumOff val="80000"/>
                      </a:schemeClr>
                    </a:solidFill>
                  </a:tcPr>
                </a:tc>
                <a:tc>
                  <a:txBody>
                    <a:bodyPr/>
                    <a:lstStyle/>
                    <a:p>
                      <a:pPr marL="285750" indent="-285750" algn="ctr">
                        <a:buFont typeface="Arial" panose="020B0604020202020204" pitchFamily="34" charset="0"/>
                        <a:buChar char="•"/>
                      </a:pPr>
                      <a:endParaRPr lang="en-CA" dirty="0">
                        <a:solidFill>
                          <a:schemeClr val="tx1"/>
                        </a:solidFill>
                      </a:endParaRPr>
                    </a:p>
                  </a:txBody>
                  <a:tcPr>
                    <a:solidFill>
                      <a:schemeClr val="accent1">
                        <a:lumMod val="40000"/>
                        <a:lumOff val="60000"/>
                      </a:schemeClr>
                    </a:solidFill>
                  </a:tcPr>
                </a:tc>
                <a:tc>
                  <a:txBody>
                    <a:bodyPr/>
                    <a:lstStyle/>
                    <a:p>
                      <a:pPr marL="285750" indent="-285750" algn="ctr">
                        <a:buFont typeface="Arial" panose="020B0604020202020204" pitchFamily="34" charset="0"/>
                        <a:buChar char="•"/>
                      </a:pPr>
                      <a:r>
                        <a:rPr lang="en-US" dirty="0" smtClean="0">
                          <a:solidFill>
                            <a:schemeClr val="tx1"/>
                          </a:solidFill>
                        </a:rPr>
                        <a:t>Spinal cord disease</a:t>
                      </a:r>
                      <a:endParaRPr lang="en-CA" dirty="0">
                        <a:solidFill>
                          <a:schemeClr val="tx1"/>
                        </a:solidFill>
                      </a:endParaRPr>
                    </a:p>
                  </a:txBody>
                  <a:tcPr>
                    <a:solidFill>
                      <a:schemeClr val="accent1">
                        <a:lumMod val="20000"/>
                        <a:lumOff val="80000"/>
                      </a:schemeClr>
                    </a:solidFill>
                  </a:tcPr>
                </a:tc>
                <a:extLst>
                  <a:ext uri="{0D108BD9-81ED-4DB2-BD59-A6C34878D82A}">
                    <a16:rowId xmlns:a16="http://schemas.microsoft.com/office/drawing/2014/main" val="10004"/>
                  </a:ext>
                </a:extLst>
              </a:tr>
              <a:tr h="352540">
                <a:tc>
                  <a:txBody>
                    <a:bodyPr/>
                    <a:lstStyle/>
                    <a:p>
                      <a:pPr marL="285750" indent="-285750" algn="ctr">
                        <a:buFont typeface="Arial" panose="020B0604020202020204" pitchFamily="34" charset="0"/>
                        <a:buChar char="•"/>
                      </a:pPr>
                      <a:r>
                        <a:rPr lang="en-US" dirty="0" smtClean="0">
                          <a:solidFill>
                            <a:schemeClr val="tx1"/>
                          </a:solidFill>
                        </a:rPr>
                        <a:t>Heart failure</a:t>
                      </a:r>
                      <a:endParaRPr lang="en-CA" dirty="0">
                        <a:solidFill>
                          <a:schemeClr val="tx1"/>
                        </a:solidFill>
                      </a:endParaRPr>
                    </a:p>
                  </a:txBody>
                  <a:tcPr>
                    <a:solidFill>
                      <a:schemeClr val="accent1">
                        <a:lumMod val="20000"/>
                        <a:lumOff val="80000"/>
                      </a:schemeClr>
                    </a:solidFill>
                  </a:tcPr>
                </a:tc>
                <a:tc>
                  <a:txBody>
                    <a:bodyPr/>
                    <a:lstStyle/>
                    <a:p>
                      <a:pPr marL="285750" indent="-285750" algn="ctr">
                        <a:buFont typeface="Arial" panose="020B0604020202020204" pitchFamily="34" charset="0"/>
                        <a:buChar char="•"/>
                      </a:pPr>
                      <a:endParaRPr lang="en-CA" dirty="0">
                        <a:solidFill>
                          <a:schemeClr val="tx1"/>
                        </a:solidFill>
                      </a:endParaRPr>
                    </a:p>
                  </a:txBody>
                  <a:tcPr>
                    <a:solidFill>
                      <a:schemeClr val="accent1">
                        <a:lumMod val="40000"/>
                        <a:lumOff val="60000"/>
                      </a:schemeClr>
                    </a:solidFill>
                  </a:tcPr>
                </a:tc>
                <a:tc>
                  <a:txBody>
                    <a:bodyPr/>
                    <a:lstStyle/>
                    <a:p>
                      <a:pPr marL="285750" indent="-285750" algn="ctr">
                        <a:buFont typeface="Arial" panose="020B0604020202020204" pitchFamily="34" charset="0"/>
                        <a:buChar char="•"/>
                      </a:pPr>
                      <a:r>
                        <a:rPr lang="en-US" dirty="0" smtClean="0">
                          <a:solidFill>
                            <a:schemeClr val="tx1"/>
                          </a:solidFill>
                        </a:rPr>
                        <a:t>Allergies </a:t>
                      </a:r>
                      <a:endParaRPr lang="en-CA" dirty="0">
                        <a:solidFill>
                          <a:schemeClr val="tx1"/>
                        </a:solidFill>
                      </a:endParaRPr>
                    </a:p>
                  </a:txBody>
                  <a:tcPr>
                    <a:solidFill>
                      <a:schemeClr val="accent1">
                        <a:lumMod val="20000"/>
                        <a:lumOff val="80000"/>
                      </a:schemeClr>
                    </a:solidFill>
                  </a:tcPr>
                </a:tc>
                <a:tc>
                  <a:txBody>
                    <a:bodyPr/>
                    <a:lstStyle/>
                    <a:p>
                      <a:pPr marL="285750" indent="-285750" algn="ctr">
                        <a:buFont typeface="Arial" panose="020B0604020202020204" pitchFamily="34" charset="0"/>
                        <a:buChar char="•"/>
                      </a:pPr>
                      <a:endParaRPr lang="en-CA" dirty="0">
                        <a:solidFill>
                          <a:schemeClr val="tx1"/>
                        </a:solidFill>
                      </a:endParaRPr>
                    </a:p>
                  </a:txBody>
                  <a:tcPr>
                    <a:solidFill>
                      <a:schemeClr val="accent1">
                        <a:lumMod val="40000"/>
                        <a:lumOff val="60000"/>
                      </a:schemeClr>
                    </a:solidFill>
                  </a:tcPr>
                </a:tc>
                <a:tc>
                  <a:txBody>
                    <a:bodyPr/>
                    <a:lstStyle/>
                    <a:p>
                      <a:pPr marL="285750" indent="-285750" algn="ctr">
                        <a:buFont typeface="Arial" panose="020B0604020202020204" pitchFamily="34" charset="0"/>
                        <a:buChar char="•"/>
                      </a:pPr>
                      <a:r>
                        <a:rPr lang="en-US" dirty="0" smtClean="0">
                          <a:solidFill>
                            <a:schemeClr val="tx1"/>
                          </a:solidFill>
                        </a:rPr>
                        <a:t>Strictures</a:t>
                      </a:r>
                      <a:endParaRPr lang="en-CA" dirty="0">
                        <a:solidFill>
                          <a:schemeClr val="tx1"/>
                        </a:solidFill>
                      </a:endParaRPr>
                    </a:p>
                  </a:txBody>
                  <a:tcPr>
                    <a:solidFill>
                      <a:schemeClr val="accent1">
                        <a:lumMod val="20000"/>
                        <a:lumOff val="80000"/>
                      </a:schemeClr>
                    </a:solidFill>
                  </a:tcPr>
                </a:tc>
                <a:extLst>
                  <a:ext uri="{0D108BD9-81ED-4DB2-BD59-A6C34878D82A}">
                    <a16:rowId xmlns:a16="http://schemas.microsoft.com/office/drawing/2014/main" val="10005"/>
                  </a:ext>
                </a:extLst>
              </a:tr>
              <a:tr h="352540">
                <a:tc>
                  <a:txBody>
                    <a:bodyPr/>
                    <a:lstStyle/>
                    <a:p>
                      <a:pPr marL="285750" indent="-285750" algn="ctr">
                        <a:buFont typeface="Arial" panose="020B0604020202020204" pitchFamily="34" charset="0"/>
                        <a:buChar char="•"/>
                      </a:pPr>
                      <a:r>
                        <a:rPr lang="en-US" dirty="0" smtClean="0">
                          <a:solidFill>
                            <a:schemeClr val="tx1"/>
                          </a:solidFill>
                        </a:rPr>
                        <a:t>MI</a:t>
                      </a:r>
                      <a:endParaRPr lang="en-CA" dirty="0">
                        <a:solidFill>
                          <a:schemeClr val="tx1"/>
                        </a:solidFill>
                      </a:endParaRPr>
                    </a:p>
                  </a:txBody>
                  <a:tcPr>
                    <a:solidFill>
                      <a:schemeClr val="accent1">
                        <a:lumMod val="20000"/>
                        <a:lumOff val="80000"/>
                      </a:schemeClr>
                    </a:solidFill>
                  </a:tcPr>
                </a:tc>
                <a:tc>
                  <a:txBody>
                    <a:bodyPr/>
                    <a:lstStyle/>
                    <a:p>
                      <a:pPr marL="285750" indent="-285750" algn="ctr">
                        <a:buFont typeface="Arial" panose="020B0604020202020204" pitchFamily="34" charset="0"/>
                        <a:buChar char="•"/>
                      </a:pPr>
                      <a:endParaRPr lang="en-CA" dirty="0">
                        <a:solidFill>
                          <a:schemeClr val="tx1"/>
                        </a:solidFill>
                      </a:endParaRPr>
                    </a:p>
                  </a:txBody>
                  <a:tcPr>
                    <a:solidFill>
                      <a:schemeClr val="accent1">
                        <a:lumMod val="40000"/>
                        <a:lumOff val="60000"/>
                      </a:schemeClr>
                    </a:solidFill>
                  </a:tcPr>
                </a:tc>
                <a:tc>
                  <a:txBody>
                    <a:bodyPr/>
                    <a:lstStyle/>
                    <a:p>
                      <a:pPr marL="285750" indent="-285750" algn="ctr">
                        <a:buFont typeface="Arial" panose="020B0604020202020204" pitchFamily="34" charset="0"/>
                        <a:buChar char="•"/>
                      </a:pPr>
                      <a:r>
                        <a:rPr lang="en-US" dirty="0" smtClean="0">
                          <a:solidFill>
                            <a:schemeClr val="tx1"/>
                          </a:solidFill>
                        </a:rPr>
                        <a:t>Infection </a:t>
                      </a:r>
                      <a:endParaRPr lang="en-CA" dirty="0">
                        <a:solidFill>
                          <a:schemeClr val="tx1"/>
                        </a:solidFill>
                      </a:endParaRPr>
                    </a:p>
                  </a:txBody>
                  <a:tcPr>
                    <a:solidFill>
                      <a:schemeClr val="accent1">
                        <a:lumMod val="20000"/>
                        <a:lumOff val="80000"/>
                      </a:schemeClr>
                    </a:solidFill>
                  </a:tcPr>
                </a:tc>
                <a:tc>
                  <a:txBody>
                    <a:bodyPr/>
                    <a:lstStyle/>
                    <a:p>
                      <a:pPr marL="285750" indent="-285750" algn="ctr">
                        <a:buFont typeface="Arial" panose="020B0604020202020204" pitchFamily="34" charset="0"/>
                        <a:buChar char="•"/>
                      </a:pPr>
                      <a:endParaRPr lang="en-CA" dirty="0">
                        <a:solidFill>
                          <a:schemeClr val="tx1"/>
                        </a:solidFill>
                      </a:endParaRPr>
                    </a:p>
                  </a:txBody>
                  <a:tcPr>
                    <a:solidFill>
                      <a:schemeClr val="accent1">
                        <a:lumMod val="40000"/>
                        <a:lumOff val="60000"/>
                      </a:schemeClr>
                    </a:solidFill>
                  </a:tcPr>
                </a:tc>
                <a:tc>
                  <a:txBody>
                    <a:bodyPr/>
                    <a:lstStyle/>
                    <a:p>
                      <a:pPr marL="285750" indent="-285750" algn="ctr">
                        <a:buFont typeface="Arial" panose="020B0604020202020204" pitchFamily="34" charset="0"/>
                        <a:buChar char="•"/>
                      </a:pPr>
                      <a:r>
                        <a:rPr lang="en-US" dirty="0" smtClean="0">
                          <a:solidFill>
                            <a:schemeClr val="tx1"/>
                          </a:solidFill>
                        </a:rPr>
                        <a:t>Trauma </a:t>
                      </a:r>
                      <a:endParaRPr lang="en-CA" dirty="0">
                        <a:solidFill>
                          <a:schemeClr val="tx1"/>
                        </a:solidFill>
                      </a:endParaRPr>
                    </a:p>
                  </a:txBody>
                  <a:tcPr>
                    <a:solidFill>
                      <a:schemeClr val="accent1">
                        <a:lumMod val="20000"/>
                        <a:lumOff val="80000"/>
                      </a:schemeClr>
                    </a:solidFill>
                  </a:tcPr>
                </a:tc>
                <a:extLst>
                  <a:ext uri="{0D108BD9-81ED-4DB2-BD59-A6C34878D82A}">
                    <a16:rowId xmlns:a16="http://schemas.microsoft.com/office/drawing/2014/main" val="10006"/>
                  </a:ext>
                </a:extLst>
              </a:tr>
              <a:tr h="352540">
                <a:tc>
                  <a:txBody>
                    <a:bodyPr/>
                    <a:lstStyle/>
                    <a:p>
                      <a:pPr marL="285750" indent="-285750" algn="ctr">
                        <a:buFont typeface="Arial" panose="020B0604020202020204" pitchFamily="34" charset="0"/>
                        <a:buChar char="•"/>
                      </a:pPr>
                      <a:r>
                        <a:rPr lang="en-US" dirty="0" smtClean="0">
                          <a:solidFill>
                            <a:schemeClr val="tx1"/>
                          </a:solidFill>
                        </a:rPr>
                        <a:t>Anaphylaxis</a:t>
                      </a:r>
                      <a:endParaRPr lang="en-CA" dirty="0">
                        <a:solidFill>
                          <a:schemeClr val="tx1"/>
                        </a:solidFill>
                      </a:endParaRPr>
                    </a:p>
                  </a:txBody>
                  <a:tcPr>
                    <a:solidFill>
                      <a:schemeClr val="accent1">
                        <a:lumMod val="20000"/>
                        <a:lumOff val="80000"/>
                      </a:schemeClr>
                    </a:solidFill>
                  </a:tcPr>
                </a:tc>
                <a:tc>
                  <a:txBody>
                    <a:bodyPr/>
                    <a:lstStyle/>
                    <a:p>
                      <a:pPr marL="285750" indent="-285750" algn="ctr">
                        <a:buFont typeface="Arial" panose="020B0604020202020204" pitchFamily="34" charset="0"/>
                        <a:buChar char="•"/>
                      </a:pPr>
                      <a:endParaRPr lang="en-CA" dirty="0">
                        <a:solidFill>
                          <a:schemeClr val="tx1"/>
                        </a:solidFill>
                      </a:endParaRPr>
                    </a:p>
                  </a:txBody>
                  <a:tcPr>
                    <a:solidFill>
                      <a:schemeClr val="accent1">
                        <a:lumMod val="40000"/>
                        <a:lumOff val="60000"/>
                      </a:schemeClr>
                    </a:solidFill>
                  </a:tcPr>
                </a:tc>
                <a:tc>
                  <a:txBody>
                    <a:bodyPr/>
                    <a:lstStyle/>
                    <a:p>
                      <a:pPr marL="285750" indent="-285750" algn="ctr">
                        <a:buFont typeface="Arial" panose="020B0604020202020204" pitchFamily="34" charset="0"/>
                        <a:buChar char="•"/>
                      </a:pPr>
                      <a:r>
                        <a:rPr lang="en-US" dirty="0" smtClean="0">
                          <a:solidFill>
                            <a:schemeClr val="tx1"/>
                          </a:solidFill>
                        </a:rPr>
                        <a:t>Hemolytic blood transfusion </a:t>
                      </a:r>
                      <a:endParaRPr lang="en-CA" dirty="0">
                        <a:solidFill>
                          <a:schemeClr val="tx1"/>
                        </a:solidFill>
                      </a:endParaRPr>
                    </a:p>
                  </a:txBody>
                  <a:tcPr>
                    <a:solidFill>
                      <a:schemeClr val="accent1">
                        <a:lumMod val="20000"/>
                        <a:lumOff val="80000"/>
                      </a:schemeClr>
                    </a:solidFill>
                  </a:tcPr>
                </a:tc>
                <a:tc>
                  <a:txBody>
                    <a:bodyPr/>
                    <a:lstStyle/>
                    <a:p>
                      <a:pPr marL="285750" indent="-285750" algn="ctr">
                        <a:buFont typeface="Arial" panose="020B0604020202020204" pitchFamily="34" charset="0"/>
                        <a:buChar char="•"/>
                      </a:pPr>
                      <a:endParaRPr lang="en-CA" dirty="0">
                        <a:solidFill>
                          <a:schemeClr val="tx1"/>
                        </a:solidFill>
                      </a:endParaRPr>
                    </a:p>
                  </a:txBody>
                  <a:tcPr>
                    <a:solidFill>
                      <a:schemeClr val="accent1">
                        <a:lumMod val="40000"/>
                        <a:lumOff val="60000"/>
                      </a:schemeClr>
                    </a:solidFill>
                  </a:tcPr>
                </a:tc>
                <a:tc>
                  <a:txBody>
                    <a:bodyPr/>
                    <a:lstStyle/>
                    <a:p>
                      <a:pPr marL="285750" indent="-285750" algn="ctr">
                        <a:buFont typeface="Arial" panose="020B0604020202020204" pitchFamily="34" charset="0"/>
                        <a:buChar char="•"/>
                      </a:pPr>
                      <a:r>
                        <a:rPr lang="en-US" dirty="0" smtClean="0">
                          <a:solidFill>
                            <a:schemeClr val="tx1"/>
                          </a:solidFill>
                        </a:rPr>
                        <a:t>Calculi formation</a:t>
                      </a:r>
                      <a:endParaRPr lang="en-CA" dirty="0">
                        <a:solidFill>
                          <a:schemeClr val="tx1"/>
                        </a:solidFill>
                      </a:endParaRPr>
                    </a:p>
                  </a:txBody>
                  <a:tcPr>
                    <a:solidFill>
                      <a:schemeClr val="accent1">
                        <a:lumMod val="20000"/>
                        <a:lumOff val="80000"/>
                      </a:schemeClr>
                    </a:solidFill>
                  </a:tcPr>
                </a:tc>
                <a:extLst>
                  <a:ext uri="{0D108BD9-81ED-4DB2-BD59-A6C34878D82A}">
                    <a16:rowId xmlns:a16="http://schemas.microsoft.com/office/drawing/2014/main" val="10007"/>
                  </a:ext>
                </a:extLst>
              </a:tr>
              <a:tr h="352540">
                <a:tc>
                  <a:txBody>
                    <a:bodyPr/>
                    <a:lstStyle/>
                    <a:p>
                      <a:pPr marL="285750" indent="-285750" algn="ctr">
                        <a:buFont typeface="Arial" panose="020B0604020202020204" pitchFamily="34" charset="0"/>
                        <a:buChar char="•"/>
                      </a:pPr>
                      <a:r>
                        <a:rPr lang="en-US" dirty="0" smtClean="0">
                          <a:solidFill>
                            <a:schemeClr val="tx1"/>
                          </a:solidFill>
                        </a:rPr>
                        <a:t>Septic</a:t>
                      </a:r>
                      <a:r>
                        <a:rPr lang="en-US" baseline="0" dirty="0" smtClean="0">
                          <a:solidFill>
                            <a:schemeClr val="tx1"/>
                          </a:solidFill>
                        </a:rPr>
                        <a:t> shock</a:t>
                      </a:r>
                      <a:endParaRPr lang="en-CA" dirty="0">
                        <a:solidFill>
                          <a:schemeClr val="tx1"/>
                        </a:solidFill>
                      </a:endParaRPr>
                    </a:p>
                  </a:txBody>
                  <a:tcPr>
                    <a:solidFill>
                      <a:schemeClr val="accent1">
                        <a:lumMod val="20000"/>
                        <a:lumOff val="80000"/>
                      </a:schemeClr>
                    </a:solidFill>
                  </a:tcPr>
                </a:tc>
                <a:tc>
                  <a:txBody>
                    <a:bodyPr/>
                    <a:lstStyle/>
                    <a:p>
                      <a:pPr marL="285750" indent="-285750" algn="ctr">
                        <a:buFont typeface="Arial" panose="020B0604020202020204" pitchFamily="34" charset="0"/>
                        <a:buChar char="•"/>
                      </a:pPr>
                      <a:endParaRPr lang="en-CA" dirty="0">
                        <a:solidFill>
                          <a:schemeClr val="tx1"/>
                        </a:solidFill>
                      </a:endParaRPr>
                    </a:p>
                  </a:txBody>
                  <a:tcPr>
                    <a:solidFill>
                      <a:schemeClr val="accent1">
                        <a:lumMod val="40000"/>
                        <a:lumOff val="60000"/>
                      </a:schemeClr>
                    </a:solidFill>
                  </a:tcPr>
                </a:tc>
                <a:tc>
                  <a:txBody>
                    <a:bodyPr/>
                    <a:lstStyle/>
                    <a:p>
                      <a:pPr marL="285750" indent="-285750" algn="ctr">
                        <a:buFont typeface="Arial" panose="020B0604020202020204" pitchFamily="34" charset="0"/>
                        <a:buChar char="•"/>
                      </a:pPr>
                      <a:r>
                        <a:rPr lang="en-US" dirty="0" smtClean="0">
                          <a:solidFill>
                            <a:schemeClr val="tx1"/>
                          </a:solidFill>
                        </a:rPr>
                        <a:t>Chemical exposure</a:t>
                      </a:r>
                      <a:endParaRPr lang="en-CA" dirty="0">
                        <a:solidFill>
                          <a:schemeClr val="tx1"/>
                        </a:solidFill>
                      </a:endParaRPr>
                    </a:p>
                  </a:txBody>
                  <a:tcPr>
                    <a:solidFill>
                      <a:schemeClr val="accent1">
                        <a:lumMod val="20000"/>
                        <a:lumOff val="80000"/>
                      </a:schemeClr>
                    </a:solidFill>
                  </a:tcPr>
                </a:tc>
                <a:tc>
                  <a:txBody>
                    <a:bodyPr/>
                    <a:lstStyle/>
                    <a:p>
                      <a:pPr marL="285750" indent="-285750" algn="ctr">
                        <a:buFont typeface="Arial" panose="020B0604020202020204" pitchFamily="34" charset="0"/>
                        <a:buChar char="•"/>
                      </a:pPr>
                      <a:endParaRPr lang="en-CA" dirty="0">
                        <a:solidFill>
                          <a:schemeClr val="tx1"/>
                        </a:solidFill>
                      </a:endParaRPr>
                    </a:p>
                  </a:txBody>
                  <a:tcPr>
                    <a:solidFill>
                      <a:schemeClr val="accent1">
                        <a:lumMod val="40000"/>
                        <a:lumOff val="60000"/>
                      </a:schemeClr>
                    </a:solidFill>
                  </a:tcPr>
                </a:tc>
                <a:tc>
                  <a:txBody>
                    <a:bodyPr/>
                    <a:lstStyle/>
                    <a:p>
                      <a:pPr marL="285750" indent="-285750" algn="ctr">
                        <a:buFont typeface="Arial" panose="020B0604020202020204" pitchFamily="34" charset="0"/>
                        <a:buChar char="•"/>
                      </a:pPr>
                      <a:endParaRPr lang="en-CA" dirty="0">
                        <a:solidFill>
                          <a:schemeClr val="tx1"/>
                        </a:solidFill>
                      </a:endParaRPr>
                    </a:p>
                  </a:txBody>
                  <a:tcPr>
                    <a:solidFill>
                      <a:schemeClr val="accent1">
                        <a:lumMod val="20000"/>
                        <a:lumOff val="80000"/>
                      </a:schemeClr>
                    </a:solidFill>
                  </a:tcPr>
                </a:tc>
                <a:extLst>
                  <a:ext uri="{0D108BD9-81ED-4DB2-BD59-A6C34878D82A}">
                    <a16:rowId xmlns:a16="http://schemas.microsoft.com/office/drawing/2014/main" val="10008"/>
                  </a:ext>
                </a:extLst>
              </a:tr>
              <a:tr h="352540">
                <a:tc>
                  <a:txBody>
                    <a:bodyPr/>
                    <a:lstStyle/>
                    <a:p>
                      <a:pPr marL="285750" indent="-285750" algn="ctr">
                        <a:buFont typeface="Arial" panose="020B0604020202020204" pitchFamily="34" charset="0"/>
                        <a:buChar char="•"/>
                      </a:pPr>
                      <a:r>
                        <a:rPr lang="en-US" dirty="0" smtClean="0">
                          <a:solidFill>
                            <a:schemeClr val="tx1"/>
                          </a:solidFill>
                        </a:rPr>
                        <a:t>Pulmonary</a:t>
                      </a:r>
                      <a:r>
                        <a:rPr lang="en-US" baseline="0" dirty="0" smtClean="0">
                          <a:solidFill>
                            <a:schemeClr val="tx1"/>
                          </a:solidFill>
                        </a:rPr>
                        <a:t> edema</a:t>
                      </a:r>
                      <a:endParaRPr lang="en-CA" dirty="0">
                        <a:solidFill>
                          <a:schemeClr val="tx1"/>
                        </a:solidFill>
                      </a:endParaRPr>
                    </a:p>
                  </a:txBody>
                  <a:tcPr>
                    <a:solidFill>
                      <a:schemeClr val="accent1">
                        <a:lumMod val="20000"/>
                        <a:lumOff val="80000"/>
                      </a:schemeClr>
                    </a:solidFill>
                  </a:tcPr>
                </a:tc>
                <a:tc>
                  <a:txBody>
                    <a:bodyPr/>
                    <a:lstStyle/>
                    <a:p>
                      <a:pPr marL="285750" indent="-285750" algn="ctr">
                        <a:buFont typeface="Arial" panose="020B0604020202020204" pitchFamily="34" charset="0"/>
                        <a:buChar char="•"/>
                      </a:pPr>
                      <a:endParaRPr lang="en-CA" dirty="0">
                        <a:solidFill>
                          <a:schemeClr val="tx1"/>
                        </a:solidFill>
                      </a:endParaRPr>
                    </a:p>
                  </a:txBody>
                  <a:tcPr>
                    <a:solidFill>
                      <a:schemeClr val="accent1">
                        <a:lumMod val="40000"/>
                        <a:lumOff val="60000"/>
                      </a:schemeClr>
                    </a:solidFill>
                  </a:tcPr>
                </a:tc>
                <a:tc>
                  <a:txBody>
                    <a:bodyPr/>
                    <a:lstStyle/>
                    <a:p>
                      <a:pPr marL="285750" indent="-285750" algn="ctr">
                        <a:buFont typeface="Arial" panose="020B0604020202020204" pitchFamily="34" charset="0"/>
                        <a:buChar char="•"/>
                      </a:pPr>
                      <a:r>
                        <a:rPr lang="en-US" dirty="0" smtClean="0">
                          <a:solidFill>
                            <a:schemeClr val="tx1"/>
                          </a:solidFill>
                        </a:rPr>
                        <a:t>Acute glomerulonephritis</a:t>
                      </a:r>
                      <a:endParaRPr lang="en-CA" dirty="0">
                        <a:solidFill>
                          <a:schemeClr val="tx1"/>
                        </a:solidFill>
                      </a:endParaRPr>
                    </a:p>
                  </a:txBody>
                  <a:tcPr>
                    <a:solidFill>
                      <a:schemeClr val="accent1">
                        <a:lumMod val="20000"/>
                        <a:lumOff val="80000"/>
                      </a:schemeClr>
                    </a:solidFill>
                  </a:tcPr>
                </a:tc>
                <a:tc>
                  <a:txBody>
                    <a:bodyPr/>
                    <a:lstStyle/>
                    <a:p>
                      <a:pPr marL="285750" indent="-285750" algn="ctr">
                        <a:buFont typeface="Arial" panose="020B0604020202020204" pitchFamily="34" charset="0"/>
                        <a:buChar char="•"/>
                      </a:pPr>
                      <a:endParaRPr lang="en-CA" dirty="0">
                        <a:solidFill>
                          <a:schemeClr val="tx1"/>
                        </a:solidFill>
                      </a:endParaRPr>
                    </a:p>
                  </a:txBody>
                  <a:tcPr>
                    <a:solidFill>
                      <a:schemeClr val="accent1">
                        <a:lumMod val="40000"/>
                        <a:lumOff val="60000"/>
                      </a:schemeClr>
                    </a:solidFill>
                  </a:tcPr>
                </a:tc>
                <a:tc>
                  <a:txBody>
                    <a:bodyPr/>
                    <a:lstStyle/>
                    <a:p>
                      <a:pPr marL="285750" indent="-285750" algn="ctr">
                        <a:buFont typeface="Arial" panose="020B0604020202020204" pitchFamily="34" charset="0"/>
                        <a:buChar char="•"/>
                      </a:pPr>
                      <a:endParaRPr lang="en-CA" dirty="0">
                        <a:solidFill>
                          <a:schemeClr val="tx1"/>
                        </a:solidFill>
                      </a:endParaRPr>
                    </a:p>
                  </a:txBody>
                  <a:tcPr>
                    <a:solidFill>
                      <a:schemeClr val="accent1">
                        <a:lumMod val="20000"/>
                        <a:lumOff val="80000"/>
                      </a:schemeClr>
                    </a:solidFill>
                  </a:tcPr>
                </a:tc>
                <a:extLst>
                  <a:ext uri="{0D108BD9-81ED-4DB2-BD59-A6C34878D82A}">
                    <a16:rowId xmlns:a16="http://schemas.microsoft.com/office/drawing/2014/main" val="10009"/>
                  </a:ext>
                </a:extLst>
              </a:tr>
              <a:tr h="352540">
                <a:tc>
                  <a:txBody>
                    <a:bodyPr/>
                    <a:lstStyle/>
                    <a:p>
                      <a:pPr marL="285750" indent="-285750" algn="ctr">
                        <a:buFont typeface="Arial" panose="020B0604020202020204" pitchFamily="34" charset="0"/>
                        <a:buChar char="•"/>
                      </a:pPr>
                      <a:r>
                        <a:rPr lang="en-US" dirty="0" smtClean="0">
                          <a:solidFill>
                            <a:schemeClr val="tx1"/>
                          </a:solidFill>
                        </a:rPr>
                        <a:t>Antihypertensive</a:t>
                      </a:r>
                      <a:r>
                        <a:rPr lang="en-US" baseline="0" dirty="0" smtClean="0">
                          <a:solidFill>
                            <a:schemeClr val="tx1"/>
                          </a:solidFill>
                        </a:rPr>
                        <a:t> drugs</a:t>
                      </a:r>
                      <a:endParaRPr lang="en-CA" dirty="0">
                        <a:solidFill>
                          <a:schemeClr val="tx1"/>
                        </a:solidFill>
                      </a:endParaRPr>
                    </a:p>
                  </a:txBody>
                  <a:tcPr>
                    <a:solidFill>
                      <a:schemeClr val="accent1">
                        <a:lumMod val="20000"/>
                        <a:lumOff val="80000"/>
                      </a:schemeClr>
                    </a:solidFill>
                  </a:tcPr>
                </a:tc>
                <a:tc>
                  <a:txBody>
                    <a:bodyPr/>
                    <a:lstStyle/>
                    <a:p>
                      <a:pPr marL="285750" indent="-285750" algn="ctr">
                        <a:buFont typeface="Arial" panose="020B0604020202020204" pitchFamily="34" charset="0"/>
                        <a:buChar char="•"/>
                      </a:pPr>
                      <a:endParaRPr lang="en-CA" dirty="0">
                        <a:solidFill>
                          <a:schemeClr val="tx1"/>
                        </a:solidFill>
                      </a:endParaRPr>
                    </a:p>
                  </a:txBody>
                  <a:tcPr>
                    <a:solidFill>
                      <a:schemeClr val="accent1">
                        <a:lumMod val="40000"/>
                        <a:lumOff val="60000"/>
                      </a:schemeClr>
                    </a:solidFill>
                  </a:tcPr>
                </a:tc>
                <a:tc>
                  <a:txBody>
                    <a:bodyPr/>
                    <a:lstStyle/>
                    <a:p>
                      <a:pPr marL="285750" indent="-285750" algn="ctr">
                        <a:buFont typeface="Arial" panose="020B0604020202020204" pitchFamily="34" charset="0"/>
                        <a:buChar char="•"/>
                      </a:pPr>
                      <a:r>
                        <a:rPr lang="en-US" dirty="0" smtClean="0">
                          <a:solidFill>
                            <a:schemeClr val="tx1"/>
                          </a:solidFill>
                        </a:rPr>
                        <a:t>SLE</a:t>
                      </a:r>
                      <a:endParaRPr lang="en-CA" dirty="0">
                        <a:solidFill>
                          <a:schemeClr val="tx1"/>
                        </a:solidFill>
                      </a:endParaRPr>
                    </a:p>
                  </a:txBody>
                  <a:tcPr>
                    <a:solidFill>
                      <a:schemeClr val="accent1">
                        <a:lumMod val="20000"/>
                        <a:lumOff val="80000"/>
                      </a:schemeClr>
                    </a:solidFill>
                  </a:tcPr>
                </a:tc>
                <a:tc>
                  <a:txBody>
                    <a:bodyPr/>
                    <a:lstStyle/>
                    <a:p>
                      <a:pPr marL="285750" indent="-285750" algn="ctr">
                        <a:buFont typeface="Arial" panose="020B0604020202020204" pitchFamily="34" charset="0"/>
                        <a:buChar char="•"/>
                      </a:pPr>
                      <a:endParaRPr lang="en-CA" dirty="0">
                        <a:solidFill>
                          <a:schemeClr val="tx1"/>
                        </a:solidFill>
                      </a:endParaRPr>
                    </a:p>
                  </a:txBody>
                  <a:tcPr>
                    <a:solidFill>
                      <a:schemeClr val="accent1">
                        <a:lumMod val="40000"/>
                        <a:lumOff val="60000"/>
                      </a:schemeClr>
                    </a:solidFill>
                  </a:tcPr>
                </a:tc>
                <a:tc>
                  <a:txBody>
                    <a:bodyPr/>
                    <a:lstStyle/>
                    <a:p>
                      <a:pPr marL="285750" indent="-285750" algn="ctr">
                        <a:buFont typeface="Arial" panose="020B0604020202020204" pitchFamily="34" charset="0"/>
                        <a:buChar char="•"/>
                      </a:pPr>
                      <a:endParaRPr lang="en-CA" dirty="0">
                        <a:solidFill>
                          <a:schemeClr val="tx1"/>
                        </a:solidFill>
                      </a:endParaRPr>
                    </a:p>
                  </a:txBody>
                  <a:tcPr>
                    <a:solidFill>
                      <a:schemeClr val="accent1">
                        <a:lumMod val="20000"/>
                        <a:lumOff val="80000"/>
                      </a:schemeClr>
                    </a:solidFill>
                  </a:tcPr>
                </a:tc>
                <a:extLst>
                  <a:ext uri="{0D108BD9-81ED-4DB2-BD59-A6C34878D82A}">
                    <a16:rowId xmlns:a16="http://schemas.microsoft.com/office/drawing/2014/main" val="10010"/>
                  </a:ext>
                </a:extLst>
              </a:tr>
              <a:tr h="352540">
                <a:tc>
                  <a:txBody>
                    <a:bodyPr/>
                    <a:lstStyle/>
                    <a:p>
                      <a:pPr marL="285750" indent="-285750" algn="ctr">
                        <a:buFont typeface="Arial" panose="020B0604020202020204" pitchFamily="34" charset="0"/>
                        <a:buChar char="•"/>
                      </a:pPr>
                      <a:r>
                        <a:rPr lang="en-US" dirty="0" smtClean="0">
                          <a:solidFill>
                            <a:schemeClr val="tx1"/>
                          </a:solidFill>
                        </a:rPr>
                        <a:t>Neurological injury</a:t>
                      </a:r>
                      <a:endParaRPr lang="en-CA" dirty="0">
                        <a:solidFill>
                          <a:schemeClr val="tx1"/>
                        </a:solidFill>
                      </a:endParaRPr>
                    </a:p>
                  </a:txBody>
                  <a:tcPr>
                    <a:solidFill>
                      <a:schemeClr val="accent1">
                        <a:lumMod val="20000"/>
                        <a:lumOff val="80000"/>
                      </a:schemeClr>
                    </a:solidFill>
                  </a:tcPr>
                </a:tc>
                <a:tc>
                  <a:txBody>
                    <a:bodyPr/>
                    <a:lstStyle/>
                    <a:p>
                      <a:pPr marL="285750" indent="-285750" algn="ctr">
                        <a:buFont typeface="Arial" panose="020B0604020202020204" pitchFamily="34" charset="0"/>
                        <a:buChar char="•"/>
                      </a:pPr>
                      <a:endParaRPr lang="en-CA" dirty="0">
                        <a:solidFill>
                          <a:schemeClr val="tx1"/>
                        </a:solidFill>
                      </a:endParaRPr>
                    </a:p>
                  </a:txBody>
                  <a:tcPr>
                    <a:solidFill>
                      <a:schemeClr val="accent1">
                        <a:lumMod val="40000"/>
                        <a:lumOff val="60000"/>
                      </a:schemeClr>
                    </a:solidFill>
                  </a:tcPr>
                </a:tc>
                <a:tc>
                  <a:txBody>
                    <a:bodyPr/>
                    <a:lstStyle/>
                    <a:p>
                      <a:pPr marL="285750" indent="-285750" algn="ctr">
                        <a:buFont typeface="Arial" panose="020B0604020202020204" pitchFamily="34" charset="0"/>
                        <a:buChar char="•"/>
                      </a:pPr>
                      <a:r>
                        <a:rPr lang="en-US" dirty="0" smtClean="0">
                          <a:solidFill>
                            <a:schemeClr val="tx1"/>
                          </a:solidFill>
                        </a:rPr>
                        <a:t>Malignant hypertension</a:t>
                      </a:r>
                      <a:endParaRPr lang="en-CA" dirty="0">
                        <a:solidFill>
                          <a:schemeClr val="tx1"/>
                        </a:solidFill>
                      </a:endParaRPr>
                    </a:p>
                  </a:txBody>
                  <a:tcPr>
                    <a:solidFill>
                      <a:schemeClr val="accent1">
                        <a:lumMod val="20000"/>
                        <a:lumOff val="80000"/>
                      </a:schemeClr>
                    </a:solidFill>
                  </a:tcPr>
                </a:tc>
                <a:tc>
                  <a:txBody>
                    <a:bodyPr/>
                    <a:lstStyle/>
                    <a:p>
                      <a:pPr marL="285750" indent="-285750" algn="ctr">
                        <a:buFont typeface="Arial" panose="020B0604020202020204" pitchFamily="34" charset="0"/>
                        <a:buChar char="•"/>
                      </a:pPr>
                      <a:endParaRPr lang="en-CA" dirty="0">
                        <a:solidFill>
                          <a:schemeClr val="tx1"/>
                        </a:solidFill>
                      </a:endParaRPr>
                    </a:p>
                  </a:txBody>
                  <a:tcPr>
                    <a:solidFill>
                      <a:schemeClr val="accent1">
                        <a:lumMod val="40000"/>
                        <a:lumOff val="60000"/>
                      </a:schemeClr>
                    </a:solidFill>
                  </a:tcPr>
                </a:tc>
                <a:tc>
                  <a:txBody>
                    <a:bodyPr/>
                    <a:lstStyle/>
                    <a:p>
                      <a:pPr marL="285750" indent="-285750" algn="ctr">
                        <a:buFont typeface="Arial" panose="020B0604020202020204" pitchFamily="34" charset="0"/>
                        <a:buChar char="•"/>
                      </a:pPr>
                      <a:endParaRPr lang="en-CA" dirty="0">
                        <a:solidFill>
                          <a:schemeClr val="tx1"/>
                        </a:solidFill>
                      </a:endParaRPr>
                    </a:p>
                  </a:txBody>
                  <a:tcPr>
                    <a:solidFill>
                      <a:schemeClr val="accent1">
                        <a:lumMod val="20000"/>
                        <a:lumOff val="80000"/>
                      </a:schemeClr>
                    </a:solid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264537213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p:txBody>
          <a:bodyPr/>
          <a:lstStyle/>
          <a:p>
            <a:r>
              <a:rPr lang="en-US" dirty="0" smtClean="0"/>
              <a:t>Prerenal</a:t>
            </a:r>
            <a:endParaRPr lang="en-CA" dirty="0"/>
          </a:p>
        </p:txBody>
      </p:sp>
    </p:spTree>
    <p:extLst>
      <p:ext uri="{BB962C8B-B14F-4D97-AF65-F5344CB8AC3E}">
        <p14:creationId xmlns:p14="http://schemas.microsoft.com/office/powerpoint/2010/main" val="2671937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77263" y="1975750"/>
            <a:ext cx="9791700" cy="4351338"/>
          </a:xfrm>
          <a:solidFill>
            <a:schemeClr val="bg1">
              <a:lumMod val="95000"/>
            </a:schemeClr>
          </a:solidFill>
        </p:spPr>
        <p:txBody>
          <a:bodyPr>
            <a:normAutofit/>
          </a:bodyPr>
          <a:lstStyle/>
          <a:p>
            <a:endParaRPr lang="en-US" sz="3200" dirty="0" smtClean="0">
              <a:solidFill>
                <a:schemeClr val="accent1">
                  <a:lumMod val="50000"/>
                </a:schemeClr>
              </a:solidFill>
            </a:endParaRPr>
          </a:p>
          <a:p>
            <a:endParaRPr lang="en-US" sz="3200" dirty="0">
              <a:solidFill>
                <a:schemeClr val="accent1">
                  <a:lumMod val="50000"/>
                </a:schemeClr>
              </a:solidFill>
            </a:endParaRPr>
          </a:p>
          <a:p>
            <a:endParaRPr lang="en-US" sz="3200" dirty="0" smtClean="0">
              <a:solidFill>
                <a:schemeClr val="accent1">
                  <a:lumMod val="50000"/>
                </a:schemeClr>
              </a:solidFill>
            </a:endParaRPr>
          </a:p>
          <a:p>
            <a:endParaRPr lang="en-US" sz="3200" dirty="0">
              <a:solidFill>
                <a:schemeClr val="accent1">
                  <a:lumMod val="50000"/>
                </a:schemeClr>
              </a:solidFill>
            </a:endParaRPr>
          </a:p>
          <a:p>
            <a:endParaRPr lang="en-US" sz="3200" dirty="0" smtClean="0">
              <a:solidFill>
                <a:schemeClr val="accent1">
                  <a:lumMod val="50000"/>
                </a:schemeClr>
              </a:solidFill>
            </a:endParaRPr>
          </a:p>
          <a:p>
            <a:endParaRPr lang="en-CA" sz="3200" dirty="0">
              <a:solidFill>
                <a:schemeClr val="accent1">
                  <a:lumMod val="50000"/>
                </a:schemeClr>
              </a:solidFill>
            </a:endParaRPr>
          </a:p>
          <a:p>
            <a:pPr marL="109537" indent="0">
              <a:buNone/>
            </a:pPr>
            <a:r>
              <a:rPr lang="en-CA" sz="2400" dirty="0" smtClean="0">
                <a:solidFill>
                  <a:schemeClr val="accent1">
                    <a:lumMod val="50000"/>
                  </a:schemeClr>
                </a:solidFill>
              </a:rPr>
              <a:t>Toxins can </a:t>
            </a:r>
            <a:r>
              <a:rPr lang="en-CA" sz="2400" dirty="0">
                <a:solidFill>
                  <a:schemeClr val="accent1">
                    <a:lumMod val="50000"/>
                  </a:schemeClr>
                </a:solidFill>
              </a:rPr>
              <a:t>easily accumulate, especially if some kidney impairment previously.</a:t>
            </a:r>
          </a:p>
          <a:p>
            <a:endParaRPr lang="en-CA" dirty="0">
              <a:solidFill>
                <a:schemeClr val="accent1">
                  <a:lumMod val="50000"/>
                </a:schemeClr>
              </a:solidFill>
            </a:endParaRPr>
          </a:p>
          <a:p>
            <a:pPr marL="109537" indent="0">
              <a:buNone/>
            </a:pPr>
            <a:endParaRPr lang="en-CA" dirty="0" smtClean="0"/>
          </a:p>
          <a:p>
            <a:endParaRPr lang="en-CA" dirty="0"/>
          </a:p>
          <a:p>
            <a:endParaRPr lang="en-CA" dirty="0"/>
          </a:p>
        </p:txBody>
      </p:sp>
      <p:sp>
        <p:nvSpPr>
          <p:cNvPr id="3" name="Title 2"/>
          <p:cNvSpPr>
            <a:spLocks noGrp="1"/>
          </p:cNvSpPr>
          <p:nvPr>
            <p:ph type="title"/>
          </p:nvPr>
        </p:nvSpPr>
        <p:spPr>
          <a:xfrm>
            <a:off x="777263" y="351477"/>
            <a:ext cx="9029700" cy="1325563"/>
          </a:xfrm>
        </p:spPr>
        <p:txBody>
          <a:bodyPr/>
          <a:lstStyle/>
          <a:p>
            <a:r>
              <a:rPr lang="en-CA" b="1" dirty="0" smtClean="0"/>
              <a:t>Intrarenal</a:t>
            </a:r>
            <a:endParaRPr lang="en-CA" b="1" dirty="0"/>
          </a:p>
        </p:txBody>
      </p:sp>
    </p:spTree>
    <p:extLst>
      <p:ext uri="{BB962C8B-B14F-4D97-AF65-F5344CB8AC3E}">
        <p14:creationId xmlns:p14="http://schemas.microsoft.com/office/powerpoint/2010/main" val="189993288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loud skipper design 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dirty="0"/>
        </a:defPPr>
      </a:lstStyle>
      <a:style>
        <a:lnRef idx="1">
          <a:schemeClr val="accent2"/>
        </a:lnRef>
        <a:fillRef idx="2">
          <a:schemeClr val="accent2"/>
        </a:fillRef>
        <a:effectRef idx="1">
          <a:schemeClr val="accent2"/>
        </a:effectRef>
        <a:fontRef idx="minor">
          <a:schemeClr val="dk1"/>
        </a:fontRef>
      </a:style>
    </a:spDef>
    <a:lnDef>
      <a:spPr/>
      <a:bodyPr/>
      <a:lstStyle/>
      <a:style>
        <a:lnRef idx="1">
          <a:schemeClr val="accent2"/>
        </a:lnRef>
        <a:fillRef idx="0">
          <a:schemeClr val="accent2"/>
        </a:fillRef>
        <a:effectRef idx="0">
          <a:schemeClr val="accent2"/>
        </a:effectRef>
        <a:fontRef idx="minor">
          <a:schemeClr val="tx1"/>
        </a:fontRef>
      </a:style>
    </a:lnDef>
    <a:txDef>
      <a:spPr>
        <a:noFill/>
        <a:ln>
          <a:solidFill>
            <a:schemeClr val="bg2"/>
          </a:solidFill>
        </a:ln>
      </a:spPr>
      <a:bodyPr wrap="square" rtlCol="0" anchor="ctr" anchorCtr="1">
        <a:spAutoFit/>
      </a:bodyPr>
      <a:lstStyle>
        <a:defPPr>
          <a:defRPr dirty="0"/>
        </a:defPPr>
      </a:lstStyle>
    </a:txDef>
  </a:objectDefaults>
  <a:extraClrSchemeLst/>
  <a:extLst>
    <a:ext uri="{05A4C25C-085E-4340-85A3-A5531E510DB2}">
      <thm15:themeFamily xmlns:thm15="http://schemas.microsoft.com/office/thememl/2012/main" name="Cloud skipper design template" id="{30DBBF30-EDA2-4408-9702-3B0A8AED6F12}" vid="{0F128B79-39D4-4007-9EC6-E245A2CC91E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1993</Words>
  <Application>Microsoft Office PowerPoint</Application>
  <PresentationFormat>Widescreen</PresentationFormat>
  <Paragraphs>355</Paragraphs>
  <Slides>31</Slides>
  <Notes>31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Arial</vt:lpstr>
      <vt:lpstr>Calibri</vt:lpstr>
      <vt:lpstr>Cambria</vt:lpstr>
      <vt:lpstr>Wingdings</vt:lpstr>
      <vt:lpstr>Wingdings 3</vt:lpstr>
      <vt:lpstr>Cloud skipper design template</vt:lpstr>
      <vt:lpstr>Care of the Client with an Acute Kidney Injury: Week 8</vt:lpstr>
      <vt:lpstr>Learning Outcomes: </vt:lpstr>
      <vt:lpstr>Kidney Illness and Disease: Concepts</vt:lpstr>
      <vt:lpstr>Acute Kidney Injury</vt:lpstr>
      <vt:lpstr>Acute Kidney Injury</vt:lpstr>
      <vt:lpstr>PowerPoint Presentation</vt:lpstr>
      <vt:lpstr>Acute Kidney Injury</vt:lpstr>
      <vt:lpstr>Prerenal</vt:lpstr>
      <vt:lpstr>Intrarenal</vt:lpstr>
      <vt:lpstr>Intrarenal: Nephrotoxic Agents</vt:lpstr>
      <vt:lpstr>Risk Factors for the Development of AKI post-contrast</vt:lpstr>
      <vt:lpstr>Postrenal: obstructive</vt:lpstr>
      <vt:lpstr>Acute Tubular Necrosis</vt:lpstr>
      <vt:lpstr>AKI with Acute Tubular Necrosis </vt:lpstr>
      <vt:lpstr>AKI with Acute Tubular Necrosis </vt:lpstr>
      <vt:lpstr>AKI with Acute Tubular Necrosis </vt:lpstr>
      <vt:lpstr>AKI with Acute Tubular Necrosis </vt:lpstr>
      <vt:lpstr>Nursing Interventions:  Monitor lab values</vt:lpstr>
      <vt:lpstr>Potassium </vt:lpstr>
      <vt:lpstr>Hyperkalemia Treatment</vt:lpstr>
      <vt:lpstr>Nursing Considerations </vt:lpstr>
      <vt:lpstr>Nursing Interventions:  Monitor Fluid Status</vt:lpstr>
      <vt:lpstr>Psychosocial Issues </vt:lpstr>
      <vt:lpstr>Hardiness</vt:lpstr>
      <vt:lpstr>Hardiness – Susan Kobasa</vt:lpstr>
      <vt:lpstr>Three Elements of Hardiness</vt:lpstr>
      <vt:lpstr>The Elements of Hardiness</vt:lpstr>
      <vt:lpstr>The Elements of Hardiness </vt:lpstr>
      <vt:lpstr>Bob Paulson: A Message of Hope</vt:lpstr>
      <vt:lpstr>In Reflection</vt:lpstr>
      <vt:lpstr>References</vt:lpstr>
    </vt:vector>
  </TitlesOfParts>
  <Company>Thompson Rivers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Care of the Client with an Acute Kidney Injury: Week 8</dc:title>
  <dc:creator>Candace Walker</dc:creator>
  <cp:lastModifiedBy>Melba D'Souza</cp:lastModifiedBy>
  <cp:revision>2</cp:revision>
  <dcterms:created xsi:type="dcterms:W3CDTF">2018-03-08T22:18:07Z</dcterms:created>
  <dcterms:modified xsi:type="dcterms:W3CDTF">2018-10-23T17:12:56Z</dcterms:modified>
</cp:coreProperties>
</file>