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388D-F30C-405E-8ED0-57364BCD32FE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EC2E-FDCC-45DA-804C-49DFD8DCC9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39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00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C92F-00B1-498C-9536-14115D97020A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0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C92F-00B1-498C-9536-14115D97020A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8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6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6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7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9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37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F7D0-95EB-4FBB-AF4E-7D595EA104A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1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80BA3B-022B-46E9-86C1-5EF77B54DEA7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3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7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46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36EAA2-642E-492A-98D3-62A1059FFFE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80BA3B-022B-46E9-86C1-5EF77B54D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123" y="28194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 of the Client with Liver Cirrhosis – </a:t>
            </a:r>
            <a:br>
              <a:rPr lang="en-US" dirty="0" smtClean="0"/>
            </a:br>
            <a:r>
              <a:rPr lang="en-US" dirty="0" smtClean="0"/>
              <a:t>Week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5" y="5842001"/>
            <a:ext cx="3309803" cy="1260629"/>
          </a:xfrm>
        </p:spPr>
        <p:txBody>
          <a:bodyPr>
            <a:normAutofit lnSpcReduction="10000"/>
          </a:bodyPr>
          <a:lstStyle/>
          <a:p>
            <a:r>
              <a:rPr lang="en-CA" sz="1400" dirty="0">
                <a:solidFill>
                  <a:schemeClr val="tx1"/>
                </a:solidFill>
              </a:rPr>
              <a:t>NURS 2830 – Winter </a:t>
            </a:r>
            <a:r>
              <a:rPr lang="en-CA" sz="1400" dirty="0" smtClean="0">
                <a:solidFill>
                  <a:schemeClr val="tx1"/>
                </a:solidFill>
              </a:rPr>
              <a:t>2018</a:t>
            </a:r>
            <a:endParaRPr lang="en-CA" sz="1400" dirty="0">
              <a:solidFill>
                <a:schemeClr val="tx1"/>
              </a:solidFill>
            </a:endParaRPr>
          </a:p>
          <a:p>
            <a:r>
              <a:rPr lang="en-CA" sz="1400" dirty="0">
                <a:solidFill>
                  <a:schemeClr val="tx1"/>
                </a:solidFill>
              </a:rPr>
              <a:t>C. Walker </a:t>
            </a:r>
            <a:endParaRPr lang="en-CA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Revised by P. </a:t>
            </a:r>
            <a:r>
              <a:rPr lang="en-US" sz="1400" smtClean="0">
                <a:solidFill>
                  <a:schemeClr val="tx1"/>
                </a:solidFill>
              </a:rPr>
              <a:t>MacNeill</a:t>
            </a:r>
            <a:endParaRPr lang="en-CA" sz="1400" dirty="0">
              <a:solidFill>
                <a:schemeClr val="tx1"/>
              </a:solidFill>
            </a:endParaRPr>
          </a:p>
          <a:p>
            <a:r>
              <a:rPr lang="en-CA" sz="1400" dirty="0">
                <a:solidFill>
                  <a:schemeClr val="tx1"/>
                </a:solidFill>
              </a:rPr>
              <a:t>Revised from K. </a:t>
            </a:r>
            <a:r>
              <a:rPr lang="en-CA" sz="1400" dirty="0" smtClean="0">
                <a:solidFill>
                  <a:schemeClr val="tx1"/>
                </a:solidFill>
              </a:rPr>
              <a:t>McLaughlin 2016</a:t>
            </a: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775413"/>
            <a:ext cx="4859867" cy="374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0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801136"/>
          </a:xfrm>
        </p:spPr>
        <p:txBody>
          <a:bodyPr/>
          <a:lstStyle/>
          <a:p>
            <a:r>
              <a:rPr lang="en-CA" dirty="0" smtClean="0"/>
              <a:t>Lab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057401"/>
            <a:ext cx="6777317" cy="377522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AST</a:t>
            </a:r>
          </a:p>
          <a:p>
            <a:r>
              <a:rPr lang="en-CA" dirty="0" smtClean="0"/>
              <a:t>ALT</a:t>
            </a:r>
          </a:p>
          <a:p>
            <a:r>
              <a:rPr lang="en-CA" dirty="0" err="1" smtClean="0"/>
              <a:t>Alk</a:t>
            </a:r>
            <a:r>
              <a:rPr lang="en-CA" dirty="0" smtClean="0"/>
              <a:t> phosphatase</a:t>
            </a:r>
          </a:p>
          <a:p>
            <a:r>
              <a:rPr lang="en-CA" dirty="0" smtClean="0"/>
              <a:t>Albumin</a:t>
            </a:r>
          </a:p>
          <a:p>
            <a:r>
              <a:rPr lang="en-CA" dirty="0" smtClean="0"/>
              <a:t>Bilirubin</a:t>
            </a:r>
          </a:p>
          <a:p>
            <a:r>
              <a:rPr lang="en-CA" dirty="0" smtClean="0"/>
              <a:t>Coagulation </a:t>
            </a:r>
            <a:endParaRPr lang="en-CA" dirty="0"/>
          </a:p>
          <a:p>
            <a:r>
              <a:rPr lang="en-CA" dirty="0" smtClean="0"/>
              <a:t>Ammonia </a:t>
            </a:r>
          </a:p>
          <a:p>
            <a:r>
              <a:rPr lang="en-CA" dirty="0" smtClean="0"/>
              <a:t>CBC</a:t>
            </a:r>
          </a:p>
          <a:p>
            <a:r>
              <a:rPr lang="en-CA" dirty="0" smtClean="0"/>
              <a:t>Electrolytes </a:t>
            </a:r>
          </a:p>
          <a:p>
            <a:pPr marL="68580" indent="0">
              <a:buNone/>
            </a:pPr>
            <a:endParaRPr lang="en-CA" u="sng" dirty="0" smtClean="0"/>
          </a:p>
          <a:p>
            <a:pPr marL="68580" indent="0">
              <a:buNone/>
            </a:pPr>
            <a:r>
              <a:rPr lang="en-CA" u="sng" dirty="0" smtClean="0"/>
              <a:t>Diagnostics</a:t>
            </a:r>
            <a:r>
              <a:rPr lang="en-CA" dirty="0" smtClean="0"/>
              <a:t> – liver ultrasound, biopsy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25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654177"/>
            <a:ext cx="9366325" cy="1143000"/>
          </a:xfrm>
        </p:spPr>
        <p:txBody>
          <a:bodyPr/>
          <a:lstStyle/>
          <a:p>
            <a:r>
              <a:rPr lang="en-US" dirty="0" smtClean="0"/>
              <a:t>Liver Cirrhosis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Complications:</a:t>
            </a:r>
          </a:p>
          <a:p>
            <a:pPr marL="68580" indent="0">
              <a:buNone/>
            </a:pPr>
            <a:endParaRPr lang="en-CA" dirty="0" smtClean="0"/>
          </a:p>
          <a:p>
            <a:r>
              <a:rPr lang="en-CA" b="1" dirty="0" smtClean="0"/>
              <a:t>Portal </a:t>
            </a:r>
            <a:r>
              <a:rPr lang="en-CA" b="1" dirty="0"/>
              <a:t>hypertension </a:t>
            </a:r>
            <a:endParaRPr lang="en-CA" b="1" dirty="0" smtClean="0"/>
          </a:p>
          <a:p>
            <a:endParaRPr lang="en-US" dirty="0"/>
          </a:p>
          <a:p>
            <a:r>
              <a:rPr lang="en-US" dirty="0" smtClean="0"/>
              <a:t>Ascites </a:t>
            </a:r>
            <a:endParaRPr lang="en-CA" dirty="0"/>
          </a:p>
          <a:p>
            <a:pPr marL="68580" indent="0">
              <a:buNone/>
            </a:pPr>
            <a:endParaRPr lang="en-CA" dirty="0"/>
          </a:p>
          <a:p>
            <a:r>
              <a:rPr lang="en-CA" b="1" dirty="0"/>
              <a:t>Hepatic encephalopathy </a:t>
            </a:r>
          </a:p>
          <a:p>
            <a:pPr marL="68580" indent="0">
              <a:buNone/>
            </a:pPr>
            <a:endParaRPr lang="en-CA" dirty="0"/>
          </a:p>
          <a:p>
            <a:r>
              <a:rPr lang="en-CA" dirty="0"/>
              <a:t>Esophageal varices</a:t>
            </a:r>
          </a:p>
          <a:p>
            <a:pPr marL="68580" indent="0">
              <a:buNone/>
            </a:pPr>
            <a:endParaRPr lang="en-CA" dirty="0"/>
          </a:p>
          <a:p>
            <a:r>
              <a:rPr lang="en-CA" dirty="0"/>
              <a:t>Splenomegaly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7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48" y="902246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Complications of Cirrhosis</a:t>
            </a:r>
            <a:r>
              <a:rPr lang="en-US" sz="3600" b="1" dirty="0"/>
              <a:t>:</a:t>
            </a:r>
            <a:br>
              <a:rPr lang="en-US" sz="3600" b="1" dirty="0"/>
            </a:br>
            <a:r>
              <a:rPr lang="en-US" sz="3100" dirty="0">
                <a:solidFill>
                  <a:schemeClr val="tx1"/>
                </a:solidFill>
              </a:rPr>
              <a:t>Portal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48" y="2249450"/>
            <a:ext cx="6777317" cy="3851429"/>
          </a:xfrm>
        </p:spPr>
        <p:txBody>
          <a:bodyPr/>
          <a:lstStyle/>
          <a:p>
            <a:r>
              <a:rPr lang="en-US" dirty="0" smtClean="0"/>
              <a:t>Impaired blood flow due to increased resistance and/degeneration of liver tissue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Sluggish blood flow         pressure in portal circulation and systemic circulation</a:t>
            </a:r>
          </a:p>
          <a:p>
            <a:r>
              <a:rPr lang="en-US" dirty="0" smtClean="0"/>
              <a:t>Esophageal varices – dilated veins at lower end of esophagus</a:t>
            </a:r>
          </a:p>
          <a:p>
            <a:r>
              <a:rPr lang="en-US" dirty="0" smtClean="0"/>
              <a:t>Ascites – 3</a:t>
            </a:r>
            <a:r>
              <a:rPr lang="en-US" baseline="30000" dirty="0" smtClean="0"/>
              <a:t>rd</a:t>
            </a:r>
            <a:r>
              <a:rPr lang="en-US" dirty="0" smtClean="0"/>
              <a:t> spacing in peritoneum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139706" y="3590761"/>
            <a:ext cx="524494" cy="184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459" y="811369"/>
            <a:ext cx="7024744" cy="87733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Complications of Cirrhosis: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Hepatic Encephalopathy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459" y="2070280"/>
            <a:ext cx="6777317" cy="3775229"/>
          </a:xfrm>
        </p:spPr>
        <p:txBody>
          <a:bodyPr>
            <a:normAutofit/>
          </a:bodyPr>
          <a:lstStyle/>
          <a:p>
            <a:r>
              <a:rPr lang="en-US" dirty="0" smtClean="0"/>
              <a:t>Elevated serum ammonia levels </a:t>
            </a:r>
          </a:p>
          <a:p>
            <a:r>
              <a:rPr lang="en-US" dirty="0" smtClean="0"/>
              <a:t>Symptoms range from mild to severe</a:t>
            </a:r>
          </a:p>
          <a:p>
            <a:endParaRPr lang="en-US" dirty="0" smtClean="0"/>
          </a:p>
          <a:p>
            <a:r>
              <a:rPr lang="en-US" dirty="0" smtClean="0"/>
              <a:t>Classic sign – </a:t>
            </a:r>
            <a:r>
              <a:rPr lang="en-US" dirty="0" err="1" smtClean="0"/>
              <a:t>asterixis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Correct precipitating factors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Concepts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i="1" dirty="0"/>
              <a:t>Comfort</a:t>
            </a:r>
            <a:endParaRPr lang="en-CA" dirty="0"/>
          </a:p>
          <a:p>
            <a:pPr lvl="0"/>
            <a:r>
              <a:rPr lang="en-CA" i="1" dirty="0"/>
              <a:t>Epidemiology</a:t>
            </a:r>
            <a:endParaRPr lang="en-CA" dirty="0"/>
          </a:p>
          <a:p>
            <a:pPr lvl="0"/>
            <a:r>
              <a:rPr lang="en-CA" i="1" dirty="0"/>
              <a:t>Healing</a:t>
            </a:r>
            <a:endParaRPr lang="en-CA" dirty="0"/>
          </a:p>
          <a:p>
            <a:pPr lvl="0"/>
            <a:r>
              <a:rPr lang="en-CA" i="1" dirty="0"/>
              <a:t>Spirituality</a:t>
            </a:r>
            <a:endParaRPr lang="en-CA" dirty="0"/>
          </a:p>
          <a:p>
            <a:pPr lvl="0"/>
            <a:r>
              <a:rPr lang="en-CA" i="1" dirty="0"/>
              <a:t>Hope </a:t>
            </a:r>
            <a:endParaRPr lang="en-CA" dirty="0"/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0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133601"/>
            <a:ext cx="6777317" cy="3699029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Understand cirrhosis as a disorder of the liver</a:t>
            </a:r>
          </a:p>
          <a:p>
            <a:pPr marL="68580" lvl="0" indent="0">
              <a:buNone/>
            </a:pPr>
            <a:endParaRPr lang="en-CA" dirty="0"/>
          </a:p>
          <a:p>
            <a:pPr lvl="0"/>
            <a:r>
              <a:rPr lang="en-US" dirty="0"/>
              <a:t>Understand the nursing care of the client with </a:t>
            </a:r>
            <a:r>
              <a:rPr lang="en-US" dirty="0" smtClean="0"/>
              <a:t>cirrhosis including cause, nursing assessment, labs, and nursing interventions</a:t>
            </a:r>
            <a:endParaRPr lang="en-CA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Cirrhosis of the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7315200" cy="4343400"/>
          </a:xfrm>
        </p:spPr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en-US" dirty="0" smtClean="0"/>
              <a:t>Chronic progressive disease of the liver characterized by extensive degeneration and destruction of the liver cells 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Disorganized regeneration of liver cells</a:t>
            </a:r>
            <a:br>
              <a:rPr lang="en-US" dirty="0" smtClean="0"/>
            </a:b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Fibrous connective tissue …. obstruct bile and blood flow</a:t>
            </a:r>
          </a:p>
          <a:p>
            <a:pPr marL="68580" indent="0" algn="ctr">
              <a:buNone/>
            </a:pPr>
            <a:r>
              <a:rPr lang="en-US" dirty="0" smtClean="0"/>
              <a:t>Abnormal blood vessels and bile ducts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Lobular structure disorganized which impedes blood flow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Cell necrosis and eventual scar tissue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80803" y="2514600"/>
            <a:ext cx="1981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320562" y="5848735"/>
            <a:ext cx="5334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980803" y="3290495"/>
            <a:ext cx="1981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68" y="4486865"/>
            <a:ext cx="2555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6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724936"/>
          </a:xfrm>
        </p:spPr>
        <p:txBody>
          <a:bodyPr/>
          <a:lstStyle/>
          <a:p>
            <a:r>
              <a:rPr lang="en-CA" dirty="0" smtClean="0"/>
              <a:t>Cirrhosis of the Liver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solidFill>
                  <a:schemeClr val="tx1"/>
                </a:solidFill>
              </a:rPr>
              <a:t>Men twice as likely as women</a:t>
            </a:r>
          </a:p>
          <a:p>
            <a:pPr marL="68580" indent="0"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>
                <a:solidFill>
                  <a:schemeClr val="tx1"/>
                </a:solidFill>
              </a:rPr>
              <a:t>Highest incidence: </a:t>
            </a:r>
          </a:p>
          <a:p>
            <a:pPr lvl="1"/>
            <a:r>
              <a:rPr lang="en-CA" sz="2600" dirty="0">
                <a:solidFill>
                  <a:srgbClr val="7030A0"/>
                </a:solidFill>
              </a:rPr>
              <a:t>40-60 years of age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00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432" y="618185"/>
            <a:ext cx="9366325" cy="1127475"/>
          </a:xfrm>
        </p:spPr>
        <p:txBody>
          <a:bodyPr/>
          <a:lstStyle/>
          <a:p>
            <a:r>
              <a:rPr lang="en-US" dirty="0" smtClean="0"/>
              <a:t>Cirrhosis: Cause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255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692813"/>
            <a:ext cx="9366325" cy="1143000"/>
          </a:xfrm>
        </p:spPr>
        <p:txBody>
          <a:bodyPr/>
          <a:lstStyle/>
          <a:p>
            <a:r>
              <a:rPr lang="en-US" dirty="0" smtClean="0"/>
              <a:t>Subjective Assessment – Cirrhosis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1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78" y="1027664"/>
            <a:ext cx="8421356" cy="801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Subjective Data: Cirrhosis of the 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insidious development 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u="sng" dirty="0" smtClean="0"/>
              <a:t>Early symptoms: </a:t>
            </a:r>
          </a:p>
        </p:txBody>
      </p:sp>
    </p:spTree>
    <p:extLst>
      <p:ext uri="{BB962C8B-B14F-4D97-AF65-F5344CB8AC3E}">
        <p14:creationId xmlns:p14="http://schemas.microsoft.com/office/powerpoint/2010/main" val="10517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86" y="396914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 Data: Liver Cirrhosis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0" y="1836128"/>
            <a:ext cx="9994072" cy="4899209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en-US" sz="8000" b="1" u="sng" dirty="0" smtClean="0"/>
              <a:t>Late: </a:t>
            </a:r>
          </a:p>
          <a:p>
            <a:pPr marL="68580" indent="0">
              <a:buNone/>
            </a:pPr>
            <a:endParaRPr lang="en-CA" sz="8000" b="1" u="sng" dirty="0" smtClean="0"/>
          </a:p>
          <a:p>
            <a:r>
              <a:rPr lang="en-CA" sz="8000" dirty="0" smtClean="0"/>
              <a:t>Jaundice</a:t>
            </a:r>
          </a:p>
          <a:p>
            <a:endParaRPr lang="en-CA" sz="8000" dirty="0" smtClean="0"/>
          </a:p>
          <a:p>
            <a:r>
              <a:rPr lang="en-US" sz="8000" dirty="0" smtClean="0"/>
              <a:t>Skin lesions</a:t>
            </a:r>
          </a:p>
          <a:p>
            <a:endParaRPr lang="en-US" sz="8000" dirty="0"/>
          </a:p>
          <a:p>
            <a:r>
              <a:rPr lang="en-US" sz="8000" dirty="0" smtClean="0"/>
              <a:t>Hematological problems</a:t>
            </a:r>
          </a:p>
          <a:p>
            <a:endParaRPr lang="en-US" sz="8000" dirty="0"/>
          </a:p>
          <a:p>
            <a:r>
              <a:rPr lang="en-US" sz="8000" dirty="0" smtClean="0"/>
              <a:t>Endocrine disturbances</a:t>
            </a:r>
          </a:p>
          <a:p>
            <a:endParaRPr lang="en-US" sz="8000" dirty="0"/>
          </a:p>
          <a:p>
            <a:r>
              <a:rPr lang="en-US" sz="8000" dirty="0" smtClean="0"/>
              <a:t>Peripheral neuropathy</a:t>
            </a:r>
          </a:p>
          <a:p>
            <a:pPr marL="68580" indent="0">
              <a:buNone/>
            </a:pPr>
            <a:endParaRPr lang="en-US" sz="8000" dirty="0"/>
          </a:p>
          <a:p>
            <a:pPr marL="68580" indent="0">
              <a:buNone/>
            </a:pPr>
            <a:r>
              <a:rPr lang="en-US" sz="8000" b="1" u="sng" dirty="0" smtClean="0"/>
              <a:t>Early: </a:t>
            </a:r>
          </a:p>
          <a:p>
            <a:endParaRPr lang="en-US" sz="8000" dirty="0" smtClean="0"/>
          </a:p>
          <a:p>
            <a:endParaRPr lang="en-CA" dirty="0" smtClean="0"/>
          </a:p>
          <a:p>
            <a:pPr marL="525780" indent="-457200">
              <a:buAutoNum type="arabicPeriod"/>
            </a:pPr>
            <a:endParaRPr lang="en-CA" dirty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525780" indent="-457200">
              <a:buAutoNum type="arabicPeriod"/>
            </a:pPr>
            <a:endParaRPr lang="en-CA" dirty="0"/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10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250</Words>
  <Application>Microsoft Office PowerPoint</Application>
  <PresentationFormat>Widescreen</PresentationFormat>
  <Paragraphs>112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1_Austin</vt:lpstr>
      <vt:lpstr>Care of the Client with Liver Cirrhosis –  Week 12</vt:lpstr>
      <vt:lpstr>Concepts </vt:lpstr>
      <vt:lpstr>Learning Outcomes:</vt:lpstr>
      <vt:lpstr>Cirrhosis of the Liver</vt:lpstr>
      <vt:lpstr>Cirrhosis of the Liver  </vt:lpstr>
      <vt:lpstr>Cirrhosis: Cause</vt:lpstr>
      <vt:lpstr>Subjective Assessment – Cirrhosis</vt:lpstr>
      <vt:lpstr>Subjective Data: Cirrhosis of the Liver </vt:lpstr>
      <vt:lpstr>Objective Data: Liver Cirrhosis</vt:lpstr>
      <vt:lpstr>Lab Values</vt:lpstr>
      <vt:lpstr>Liver Cirrhosis</vt:lpstr>
      <vt:lpstr>Complications of Cirrhosis: Portal Hypertension</vt:lpstr>
      <vt:lpstr>Complications of Cirrhosis: Hepatic Encephalopathy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the Client with Liver Cirrhosis –  Week 12</dc:title>
  <dc:creator>candace walker</dc:creator>
  <cp:lastModifiedBy>candace walker</cp:lastModifiedBy>
  <cp:revision>2</cp:revision>
  <dcterms:created xsi:type="dcterms:W3CDTF">2018-04-05T16:35:14Z</dcterms:created>
  <dcterms:modified xsi:type="dcterms:W3CDTF">2018-04-05T16:55:30Z</dcterms:modified>
</cp:coreProperties>
</file>