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6A03-C08E-44A9-9CAC-BC083085FAAF}" type="datetimeFigureOut">
              <a:rPr lang="en-CA" smtClean="0"/>
              <a:t>2018-10-23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CFE7E-5429-41D8-B4A9-260961A20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3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8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3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8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20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4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2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2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7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2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1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6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6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7B78-F82A-4071-B7ED-4A4FE4416EB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906" y="984740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Care of the Client with Diabetes- Week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272" y="6269860"/>
            <a:ext cx="2327862" cy="749006"/>
          </a:xfrm>
        </p:spPr>
        <p:txBody>
          <a:bodyPr>
            <a:normAutofit fontScale="25000" lnSpcReduction="20000"/>
          </a:bodyPr>
          <a:lstStyle/>
          <a:p>
            <a:r>
              <a:rPr lang="en-CA" sz="3200" spc="150" dirty="0" smtClean="0">
                <a:latin typeface="+mj-lt"/>
              </a:rPr>
              <a:t>Candace Walker Winter </a:t>
            </a:r>
            <a:r>
              <a:rPr lang="en-CA" sz="3200" spc="150" dirty="0" smtClean="0">
                <a:latin typeface="+mj-lt"/>
              </a:rPr>
              <a:t>2019</a:t>
            </a:r>
            <a:endParaRPr lang="en-CA" sz="3200" spc="150" dirty="0" smtClean="0">
              <a:latin typeface="+mj-lt"/>
            </a:endParaRPr>
          </a:p>
          <a:p>
            <a:r>
              <a:rPr lang="en-US" sz="3200" spc="150" dirty="0" smtClean="0">
                <a:latin typeface="+mj-lt"/>
              </a:rPr>
              <a:t>NURS 2830</a:t>
            </a:r>
            <a:endParaRPr lang="en-CA" sz="3200" spc="150" dirty="0" smtClean="0">
              <a:latin typeface="+mj-lt"/>
            </a:endParaRPr>
          </a:p>
          <a:p>
            <a:pPr algn="r"/>
            <a:r>
              <a:rPr lang="en-CA" spc="150" dirty="0">
                <a:latin typeface="Franklin Gothic Medium"/>
              </a:rPr>
              <a:t/>
            </a:r>
            <a:br>
              <a:rPr lang="en-CA" spc="150" dirty="0">
                <a:latin typeface="Franklin Gothic Medium"/>
              </a:rPr>
            </a:br>
            <a:endParaRPr lang="en-US" dirty="0"/>
          </a:p>
        </p:txBody>
      </p:sp>
      <p:pic>
        <p:nvPicPr>
          <p:cNvPr id="1026" name="Picture 2" descr="http://d11whw5ljw4slr.cloudfront.net/wp-content/uploads/2013/04/Diabetes-word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09" y="2743200"/>
            <a:ext cx="6853459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92" y="530976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Type 2 </a:t>
            </a:r>
            <a:r>
              <a:rPr lang="en-CA" b="1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030" y="1879600"/>
            <a:ext cx="4306586" cy="4013036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Pancreas </a:t>
            </a:r>
            <a:r>
              <a:rPr lang="en-CA" dirty="0"/>
              <a:t>usually continues to produce some </a:t>
            </a:r>
            <a:r>
              <a:rPr lang="en-CA" i="1" dirty="0"/>
              <a:t>endogenous </a:t>
            </a:r>
            <a:r>
              <a:rPr lang="en-CA" dirty="0"/>
              <a:t>(self-made) </a:t>
            </a:r>
            <a:r>
              <a:rPr lang="en-CA" dirty="0" smtClean="0"/>
              <a:t>insulin </a:t>
            </a:r>
          </a:p>
          <a:p>
            <a:pPr lvl="0"/>
            <a:r>
              <a:rPr lang="en-CA" dirty="0" smtClean="0"/>
              <a:t>Insulin </a:t>
            </a:r>
            <a:r>
              <a:rPr lang="en-CA" dirty="0"/>
              <a:t>that is produced is either insufficient for the needs of the body and/or is poorly used by the </a:t>
            </a:r>
            <a:r>
              <a:rPr lang="en-CA" dirty="0" smtClean="0"/>
              <a:t>tissues</a:t>
            </a:r>
            <a:endParaRPr lang="en-US" dirty="0"/>
          </a:p>
          <a:p>
            <a:pPr lvl="0"/>
            <a:r>
              <a:rPr lang="en-CA" dirty="0" smtClean="0"/>
              <a:t>More </a:t>
            </a:r>
            <a:r>
              <a:rPr lang="en-CA" dirty="0"/>
              <a:t>common </a:t>
            </a:r>
            <a:r>
              <a:rPr lang="en-CA" dirty="0" smtClean="0"/>
              <a:t>manifestations: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39" y="2373253"/>
            <a:ext cx="376765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8" y="370110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Gestational </a:t>
            </a:r>
            <a:r>
              <a:rPr lang="en-CA" b="1" dirty="0" smtClean="0"/>
              <a:t>Diabetes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734" y="1905000"/>
            <a:ext cx="4117088" cy="3880773"/>
          </a:xfrm>
        </p:spPr>
        <p:txBody>
          <a:bodyPr/>
          <a:lstStyle/>
          <a:p>
            <a:pPr lvl="0"/>
            <a:r>
              <a:rPr lang="en-CA" dirty="0" smtClean="0"/>
              <a:t>Develops </a:t>
            </a:r>
            <a:r>
              <a:rPr lang="en-CA" dirty="0"/>
              <a:t>during pregnancy </a:t>
            </a:r>
            <a:endParaRPr lang="en-CA" dirty="0" smtClean="0"/>
          </a:p>
          <a:p>
            <a:pPr lvl="0"/>
            <a:r>
              <a:rPr lang="en-CA" dirty="0" smtClean="0"/>
              <a:t>Is </a:t>
            </a:r>
            <a:r>
              <a:rPr lang="en-CA" dirty="0"/>
              <a:t>detected at 24 to 28 weeks of </a:t>
            </a:r>
            <a:r>
              <a:rPr lang="en-CA" dirty="0" smtClean="0"/>
              <a:t>gestation</a:t>
            </a:r>
          </a:p>
          <a:p>
            <a:pPr lvl="0"/>
            <a:r>
              <a:rPr lang="en-CA" dirty="0" smtClean="0"/>
              <a:t>Most </a:t>
            </a:r>
            <a:r>
              <a:rPr lang="en-CA" dirty="0"/>
              <a:t>women </a:t>
            </a:r>
            <a:r>
              <a:rPr lang="en-CA" dirty="0" smtClean="0"/>
              <a:t>will </a:t>
            </a:r>
            <a:r>
              <a:rPr lang="en-CA" dirty="0"/>
              <a:t>have normal glucose levels within 6 weeks </a:t>
            </a:r>
            <a:r>
              <a:rPr lang="en-CA" dirty="0" smtClean="0"/>
              <a:t>postpartum</a:t>
            </a:r>
          </a:p>
          <a:p>
            <a:pPr lvl="0"/>
            <a:r>
              <a:rPr lang="en-CA" dirty="0" smtClean="0"/>
              <a:t>Risk </a:t>
            </a:r>
            <a:r>
              <a:rPr lang="en-CA" dirty="0"/>
              <a:t>for developing type 2 diabetes in 5 to 10 years is </a:t>
            </a:r>
            <a:r>
              <a:rPr lang="en-CA" dirty="0" smtClean="0"/>
              <a:t>increased for mother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33" y="1905000"/>
            <a:ext cx="4133144" cy="30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050" y="480233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Diagnostic </a:t>
            </a:r>
            <a:r>
              <a:rPr lang="en-CA" b="1" dirty="0" smtClean="0"/>
              <a:t>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065" y="1837266"/>
            <a:ext cx="4586672" cy="4538134"/>
          </a:xfrm>
        </p:spPr>
        <p:txBody>
          <a:bodyPr>
            <a:normAutofit/>
          </a:bodyPr>
          <a:lstStyle/>
          <a:p>
            <a:pPr lvl="0"/>
            <a:r>
              <a:rPr lang="en-CA" sz="2100" dirty="0" smtClean="0"/>
              <a:t>Based </a:t>
            </a:r>
            <a:r>
              <a:rPr lang="en-CA" sz="2100" dirty="0"/>
              <a:t>on one of four methods: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85" y="2260601"/>
            <a:ext cx="4259832" cy="25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Nursing Assessment -</a:t>
            </a:r>
            <a:br>
              <a:rPr lang="en-CA" b="1" dirty="0" smtClean="0"/>
            </a:br>
            <a:r>
              <a:rPr lang="en-CA" b="1" dirty="0" smtClean="0"/>
              <a:t>Monitoring Blood </a:t>
            </a:r>
            <a:r>
              <a:rPr lang="en-CA" b="1" dirty="0"/>
              <a:t>G</a:t>
            </a:r>
            <a:r>
              <a:rPr lang="en-CA" b="1" dirty="0" smtClean="0"/>
              <a:t>lucose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118" y="1995300"/>
            <a:ext cx="4380726" cy="4549433"/>
          </a:xfrm>
        </p:spPr>
        <p:txBody>
          <a:bodyPr>
            <a:normAutofit/>
          </a:bodyPr>
          <a:lstStyle/>
          <a:p>
            <a:pPr lvl="0"/>
            <a:r>
              <a:rPr lang="en-CA" b="1" dirty="0"/>
              <a:t>Self-monitoring of blood glucose</a:t>
            </a:r>
            <a:r>
              <a:rPr lang="en-CA" dirty="0"/>
              <a:t> (SMBG) is a cornerstone of diabetes </a:t>
            </a:r>
            <a:r>
              <a:rPr lang="en-CA" dirty="0" smtClean="0"/>
              <a:t>management</a:t>
            </a:r>
          </a:p>
          <a:p>
            <a:pPr lvl="0"/>
            <a:r>
              <a:rPr lang="en-CA" dirty="0" smtClean="0"/>
              <a:t>Enables </a:t>
            </a:r>
            <a:r>
              <a:rPr lang="en-CA" dirty="0"/>
              <a:t>the patient to make self-management decisions </a:t>
            </a:r>
            <a:r>
              <a:rPr lang="en-CA" dirty="0" smtClean="0"/>
              <a:t>regarding: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Frequency depends on: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3" y="2175413"/>
            <a:ext cx="4648723" cy="30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Nursing Assessment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Integument </a:t>
            </a:r>
          </a:p>
          <a:p>
            <a:r>
              <a:rPr lang="en-US" dirty="0" smtClean="0"/>
              <a:t>Eyes</a:t>
            </a:r>
          </a:p>
          <a:p>
            <a:r>
              <a:rPr lang="en-US" dirty="0" smtClean="0"/>
              <a:t>GI</a:t>
            </a:r>
          </a:p>
          <a:p>
            <a:r>
              <a:rPr lang="en-US" dirty="0" smtClean="0"/>
              <a:t>Neurological</a:t>
            </a:r>
          </a:p>
          <a:p>
            <a:r>
              <a:rPr lang="en-US" dirty="0" smtClean="0"/>
              <a:t>Cardiovascular</a:t>
            </a:r>
          </a:p>
          <a:p>
            <a:r>
              <a:rPr lang="en-US" dirty="0" smtClean="0"/>
              <a:t> respiratory 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622" y="1264555"/>
            <a:ext cx="4208990" cy="49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867" y="624110"/>
            <a:ext cx="9565746" cy="1280890"/>
          </a:xfrm>
        </p:spPr>
        <p:txBody>
          <a:bodyPr/>
          <a:lstStyle/>
          <a:p>
            <a:r>
              <a:rPr lang="en-US" b="1" dirty="0" smtClean="0"/>
              <a:t>Planning care for the Diabetic Client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679" y="1905000"/>
            <a:ext cx="8915400" cy="3777622"/>
          </a:xfrm>
        </p:spPr>
        <p:txBody>
          <a:bodyPr/>
          <a:lstStyle/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CA" sz="3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Goals of diabetes management: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191" y="1464734"/>
            <a:ext cx="2793105" cy="19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1930400"/>
            <a:ext cx="9601200" cy="43434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2800" dirty="0" smtClean="0"/>
              <a:t>Client goals:</a:t>
            </a:r>
          </a:p>
          <a:p>
            <a:pPr lvl="2"/>
            <a:r>
              <a:rPr lang="en-US" sz="2400" dirty="0" smtClean="0"/>
              <a:t>Active participant in management</a:t>
            </a:r>
          </a:p>
          <a:p>
            <a:pPr lvl="2"/>
            <a:r>
              <a:rPr lang="en-US" sz="2400" dirty="0" smtClean="0"/>
              <a:t>Few or no episodes of hyperglycemia/</a:t>
            </a:r>
          </a:p>
          <a:p>
            <a:pPr marL="1097280" lvl="4" indent="0">
              <a:buNone/>
            </a:pPr>
            <a:r>
              <a:rPr lang="en-CA" sz="2400" dirty="0" smtClean="0"/>
              <a:t>hypoglycemia emergencies</a:t>
            </a:r>
          </a:p>
          <a:p>
            <a:pPr lvl="2"/>
            <a:r>
              <a:rPr lang="en-US" sz="2400" dirty="0" smtClean="0"/>
              <a:t>Maintain blood glucose levels (close to normal)</a:t>
            </a:r>
          </a:p>
          <a:p>
            <a:pPr lvl="2"/>
            <a:r>
              <a:rPr lang="en-US" sz="2400" dirty="0" smtClean="0"/>
              <a:t>Prevent common complications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219200" y="424467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 smtClean="0">
                <a:solidFill>
                  <a:schemeClr val="tx1"/>
                </a:solidFill>
              </a:rPr>
              <a:t>Nursing Management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850" y="1236133"/>
            <a:ext cx="2806346" cy="39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Acute intervention</a:t>
            </a:r>
            <a:endParaRPr lang="en-CA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Acute Hyperglycemia (DKA)</a:t>
            </a:r>
          </a:p>
          <a:p>
            <a:endParaRPr lang="en-US" dirty="0"/>
          </a:p>
          <a:p>
            <a:endParaRPr lang="en-US" dirty="0" smtClean="0"/>
          </a:p>
          <a:p>
            <a:endParaRPr lang="en-CA" dirty="0"/>
          </a:p>
          <a:p>
            <a:r>
              <a:rPr lang="en-US" dirty="0" smtClean="0"/>
              <a:t>Management of Hypoglycemia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987" y="2927610"/>
            <a:ext cx="2999492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091" y="438336"/>
            <a:ext cx="8911687" cy="1280890"/>
          </a:xfrm>
        </p:spPr>
        <p:txBody>
          <a:bodyPr/>
          <a:lstStyle/>
          <a:p>
            <a:pPr algn="ctr"/>
            <a:r>
              <a:rPr lang="en-CA" b="1" dirty="0" smtClean="0"/>
              <a:t>Health Promotion – </a:t>
            </a:r>
            <a:br>
              <a:rPr lang="en-CA" b="1" dirty="0" smtClean="0"/>
            </a:br>
            <a:r>
              <a:rPr lang="en-CA" b="1" dirty="0" smtClean="0"/>
              <a:t>Nutritional </a:t>
            </a:r>
            <a:r>
              <a:rPr lang="en-CA" b="1" dirty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768" y="1981202"/>
            <a:ext cx="8596668" cy="3893346"/>
          </a:xfrm>
        </p:spPr>
        <p:txBody>
          <a:bodyPr/>
          <a:lstStyle/>
          <a:p>
            <a:pPr lvl="0"/>
            <a:r>
              <a:rPr lang="en-CA" dirty="0" smtClean="0"/>
              <a:t>Energy </a:t>
            </a:r>
            <a:r>
              <a:rPr lang="en-CA" dirty="0"/>
              <a:t>intake should be </a:t>
            </a:r>
            <a:r>
              <a:rPr lang="en-CA" dirty="0" smtClean="0"/>
              <a:t>balanced against energy output, appreciating exercise </a:t>
            </a:r>
            <a:r>
              <a:rPr lang="en-CA" dirty="0"/>
              <a:t>and </a:t>
            </a:r>
            <a:r>
              <a:rPr lang="en-CA" dirty="0" smtClean="0"/>
              <a:t>metabolism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68" y="3021901"/>
            <a:ext cx="8870334" cy="30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7" y="378577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Nutritional </a:t>
            </a:r>
            <a:r>
              <a:rPr lang="en-CA" b="1" dirty="0" smtClean="0"/>
              <a:t>Therapy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46" y="1406265"/>
            <a:ext cx="5420497" cy="502508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Overall goals:</a:t>
            </a:r>
          </a:p>
          <a:p>
            <a:pPr lvl="0"/>
            <a:endParaRPr lang="en-US" dirty="0"/>
          </a:p>
          <a:p>
            <a:pPr lvl="0"/>
            <a:endParaRPr lang="en-CA" dirty="0" smtClean="0"/>
          </a:p>
          <a:p>
            <a:r>
              <a:rPr lang="en-CA" dirty="0" smtClean="0"/>
              <a:t>Nutritional </a:t>
            </a:r>
            <a:r>
              <a:rPr lang="en-CA" dirty="0"/>
              <a:t>therapy can reduce A1C by an absolute 1 to 2% with the greatest impact at the initial stages of </a:t>
            </a:r>
            <a:r>
              <a:rPr lang="en-CA" dirty="0" smtClean="0"/>
              <a:t>DM</a:t>
            </a:r>
            <a:endParaRPr lang="en-US" dirty="0"/>
          </a:p>
          <a:p>
            <a:pPr lvl="0"/>
            <a:r>
              <a:rPr lang="en-CA" dirty="0" smtClean="0"/>
              <a:t>Type </a:t>
            </a:r>
            <a:r>
              <a:rPr lang="en-CA" dirty="0"/>
              <a:t>1 </a:t>
            </a:r>
            <a:r>
              <a:rPr lang="en-CA" dirty="0" smtClean="0"/>
              <a:t>diabetes:</a:t>
            </a:r>
          </a:p>
          <a:p>
            <a:pPr lvl="1"/>
            <a:r>
              <a:rPr lang="en-CA" dirty="0" smtClean="0"/>
              <a:t>Consistency </a:t>
            </a:r>
            <a:r>
              <a:rPr lang="en-CA" dirty="0"/>
              <a:t>in timing and amount of food </a:t>
            </a:r>
            <a:r>
              <a:rPr lang="en-CA" dirty="0" smtClean="0"/>
              <a:t>is </a:t>
            </a:r>
            <a:r>
              <a:rPr lang="en-CA" dirty="0"/>
              <a:t>important </a:t>
            </a:r>
            <a:r>
              <a:rPr lang="en-CA" dirty="0" smtClean="0"/>
              <a:t>if </a:t>
            </a:r>
            <a:r>
              <a:rPr lang="en-CA" dirty="0"/>
              <a:t>using conventional, fixed insulin </a:t>
            </a:r>
            <a:r>
              <a:rPr lang="en-CA" dirty="0" smtClean="0"/>
              <a:t>regimens</a:t>
            </a:r>
          </a:p>
          <a:p>
            <a:pPr lvl="1"/>
            <a:r>
              <a:rPr lang="en-CA" dirty="0" smtClean="0"/>
              <a:t>If using </a:t>
            </a:r>
            <a:r>
              <a:rPr lang="en-CA" dirty="0"/>
              <a:t>rapid-acting insulin can make adjustments in dosage before the meal based on </a:t>
            </a:r>
            <a:r>
              <a:rPr lang="en-CA" dirty="0" smtClean="0"/>
              <a:t>current </a:t>
            </a:r>
            <a:r>
              <a:rPr lang="en-CA" dirty="0"/>
              <a:t>blood glucose level and </a:t>
            </a:r>
            <a:r>
              <a:rPr lang="en-CA" dirty="0" smtClean="0"/>
              <a:t>carbohydrate </a:t>
            </a:r>
            <a:r>
              <a:rPr lang="en-CA" dirty="0"/>
              <a:t>content of the </a:t>
            </a:r>
            <a:r>
              <a:rPr lang="en-CA" dirty="0" smtClean="0"/>
              <a:t>food</a:t>
            </a:r>
            <a:endParaRPr lang="en-US" dirty="0"/>
          </a:p>
          <a:p>
            <a:pPr lvl="0"/>
            <a:r>
              <a:rPr lang="en-CA" dirty="0"/>
              <a:t>T</a:t>
            </a:r>
            <a:r>
              <a:rPr lang="en-CA" dirty="0" smtClean="0"/>
              <a:t>ype </a:t>
            </a:r>
            <a:r>
              <a:rPr lang="en-CA" dirty="0"/>
              <a:t>2 </a:t>
            </a:r>
            <a:r>
              <a:rPr lang="en-CA" dirty="0" smtClean="0"/>
              <a:t>diabetes:</a:t>
            </a:r>
          </a:p>
          <a:p>
            <a:pPr lvl="1"/>
            <a:r>
              <a:rPr lang="en-CA" dirty="0" smtClean="0"/>
              <a:t>Glucose</a:t>
            </a:r>
            <a:r>
              <a:rPr lang="en-CA" dirty="0"/>
              <a:t>, lipid, and blood pressure </a:t>
            </a:r>
            <a:r>
              <a:rPr lang="en-CA" dirty="0" smtClean="0"/>
              <a:t>goals</a:t>
            </a:r>
          </a:p>
          <a:p>
            <a:pPr lvl="1"/>
            <a:r>
              <a:rPr lang="en-US" dirty="0" smtClean="0"/>
              <a:t>Calorie and fat reduction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43" y="2975426"/>
            <a:ext cx="4368356" cy="18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25" y="371713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178" y="1652603"/>
            <a:ext cx="4819822" cy="388077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 and Learning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Healing Initiatives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Health Care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Suffering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CA" sz="2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7" y="530977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Nutritional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452" y="1905000"/>
            <a:ext cx="4281872" cy="388077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In a general diabetic meal </a:t>
            </a:r>
            <a:r>
              <a:rPr lang="en-CA" dirty="0" smtClean="0"/>
              <a:t>plan:</a:t>
            </a:r>
          </a:p>
          <a:p>
            <a:pPr lvl="1"/>
            <a:r>
              <a:rPr lang="en-CA" dirty="0" smtClean="0"/>
              <a:t>Carbs </a:t>
            </a:r>
            <a:r>
              <a:rPr lang="en-CA" dirty="0"/>
              <a:t>and monounsaturated fat should </a:t>
            </a:r>
            <a:r>
              <a:rPr lang="en-CA" dirty="0" smtClean="0"/>
              <a:t>comprise 45% - 60</a:t>
            </a:r>
            <a:r>
              <a:rPr lang="en-CA" dirty="0"/>
              <a:t>% of the total energy intake </a:t>
            </a:r>
            <a:endParaRPr lang="en-CA" dirty="0" smtClean="0"/>
          </a:p>
          <a:p>
            <a:pPr lvl="1"/>
            <a:r>
              <a:rPr lang="en-CA" dirty="0" smtClean="0"/>
              <a:t>Fats </a:t>
            </a:r>
            <a:r>
              <a:rPr lang="en-CA" dirty="0"/>
              <a:t>should </a:t>
            </a:r>
            <a:r>
              <a:rPr lang="en-CA" dirty="0" smtClean="0"/>
              <a:t>comprise </a:t>
            </a:r>
            <a:r>
              <a:rPr lang="en-CA" dirty="0"/>
              <a:t>no more than 35% of the </a:t>
            </a:r>
            <a:r>
              <a:rPr lang="en-CA" dirty="0" smtClean="0"/>
              <a:t>total calories</a:t>
            </a:r>
          </a:p>
          <a:p>
            <a:pPr lvl="1"/>
            <a:r>
              <a:rPr lang="en-CA" dirty="0" smtClean="0"/>
              <a:t>Protein </a:t>
            </a:r>
            <a:r>
              <a:rPr lang="en-CA" dirty="0"/>
              <a:t>should </a:t>
            </a:r>
            <a:r>
              <a:rPr lang="en-CA" dirty="0" smtClean="0"/>
              <a:t>comprise 15% - 20</a:t>
            </a:r>
            <a:r>
              <a:rPr lang="en-CA" dirty="0"/>
              <a:t>% of the total energy </a:t>
            </a:r>
            <a:endParaRPr lang="en-CA" dirty="0" smtClean="0"/>
          </a:p>
          <a:p>
            <a:pPr lvl="1"/>
            <a:r>
              <a:rPr lang="en-CA" dirty="0" smtClean="0"/>
              <a:t>Fibre </a:t>
            </a:r>
            <a:r>
              <a:rPr lang="en-CA" dirty="0"/>
              <a:t>intake should consist of approximately </a:t>
            </a:r>
            <a:r>
              <a:rPr lang="en-CA" dirty="0" smtClean="0"/>
              <a:t>25 - 50 </a:t>
            </a:r>
            <a:r>
              <a:rPr lang="en-CA" dirty="0"/>
              <a:t>g/day from a variety of food sources, including soluble and cereal fibres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87" y="2232553"/>
            <a:ext cx="4086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Nutritional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867" y="1709519"/>
            <a:ext cx="4553721" cy="388077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Alcohol: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CA" dirty="0" smtClean="0"/>
          </a:p>
          <a:p>
            <a:r>
              <a:rPr lang="en-CA" dirty="0" smtClean="0"/>
              <a:t>Regular</a:t>
            </a:r>
            <a:r>
              <a:rPr lang="en-CA" dirty="0"/>
              <a:t>, consistent exercise is considered an essential part of diabetes and prediabetes </a:t>
            </a:r>
            <a:r>
              <a:rPr lang="en-CA" dirty="0" smtClean="0"/>
              <a:t>management</a:t>
            </a:r>
          </a:p>
          <a:p>
            <a:r>
              <a:rPr lang="en-CA" dirty="0" smtClean="0"/>
              <a:t>Exercise </a:t>
            </a:r>
            <a:r>
              <a:rPr lang="en-CA" dirty="0"/>
              <a:t>increases insulin receptor sites in the tissue and can have a direct effect on lowering the blood glucose </a:t>
            </a:r>
            <a:r>
              <a:rPr lang="en-CA" dirty="0" smtClean="0"/>
              <a:t>levels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94" y="2119152"/>
            <a:ext cx="3340431" cy="22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glucose</a:t>
            </a:r>
          </a:p>
          <a:p>
            <a:endParaRPr lang="en-US" dirty="0" smtClean="0"/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  <a:p>
            <a:r>
              <a:rPr lang="en-US" dirty="0" smtClean="0"/>
              <a:t>Nutrition</a:t>
            </a:r>
          </a:p>
          <a:p>
            <a:endParaRPr lang="en-US" dirty="0" smtClean="0"/>
          </a:p>
          <a:p>
            <a:r>
              <a:rPr lang="en-US" dirty="0" smtClean="0"/>
              <a:t>Medication</a:t>
            </a:r>
          </a:p>
          <a:p>
            <a:endParaRPr lang="en-US" dirty="0" smtClean="0"/>
          </a:p>
          <a:p>
            <a:r>
              <a:rPr lang="en-US" dirty="0" smtClean="0"/>
              <a:t>Other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092" y="186266"/>
            <a:ext cx="3692876" cy="27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8" y="472564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Evaluation –</a:t>
            </a:r>
            <a:br>
              <a:rPr lang="en-US" b="1" dirty="0" smtClean="0"/>
            </a:br>
            <a:r>
              <a:rPr lang="en-US" b="1" dirty="0" smtClean="0"/>
              <a:t>Nursing management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3466" y="1930400"/>
            <a:ext cx="9601200" cy="4343400"/>
          </a:xfrm>
        </p:spPr>
        <p:txBody>
          <a:bodyPr/>
          <a:lstStyle/>
          <a:p>
            <a:r>
              <a:rPr lang="en-US" sz="2800" dirty="0" smtClean="0"/>
              <a:t>Prevention of long term complications</a:t>
            </a:r>
          </a:p>
          <a:p>
            <a:pPr lvl="1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645" y="2284292"/>
            <a:ext cx="3497796" cy="36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25" y="412443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Ends-in-View: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879" y="1905000"/>
            <a:ext cx="8915400" cy="3777622"/>
          </a:xfrm>
        </p:spPr>
        <p:txBody>
          <a:bodyPr/>
          <a:lstStyle/>
          <a:p>
            <a:r>
              <a:rPr lang="en-US" sz="2000" dirty="0"/>
              <a:t>The learner will be able to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dirty="0"/>
              <a:t>Understand the differences between types I and type II diabetes including etiology and risk factors</a:t>
            </a:r>
          </a:p>
          <a:p>
            <a:pPr lvl="1"/>
            <a:r>
              <a:rPr lang="en-US" dirty="0"/>
              <a:t>Understand assessment and diagnostic studies </a:t>
            </a:r>
          </a:p>
          <a:p>
            <a:pPr lvl="1"/>
            <a:r>
              <a:rPr lang="en-US" dirty="0"/>
              <a:t>Define and understand the implications of gestational diabetes</a:t>
            </a:r>
          </a:p>
          <a:p>
            <a:pPr lvl="1"/>
            <a:r>
              <a:rPr lang="en-US" dirty="0"/>
              <a:t>Describe the management of diabetes including healing initiatives</a:t>
            </a:r>
          </a:p>
          <a:p>
            <a:pPr lvl="1"/>
            <a:r>
              <a:rPr lang="en-US" dirty="0"/>
              <a:t>Understand common acute and long-term complications of diabetes</a:t>
            </a:r>
          </a:p>
          <a:p>
            <a:pPr lvl="1"/>
            <a:r>
              <a:rPr lang="en-US" dirty="0"/>
              <a:t>Identify teaching and learning interventions for health promotion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i="1" dirty="0"/>
              <a:t>Diabetes Mellitus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204" y="1598141"/>
            <a:ext cx="4102445" cy="4443221"/>
          </a:xfrm>
        </p:spPr>
        <p:txBody>
          <a:bodyPr/>
          <a:lstStyle/>
          <a:p>
            <a:pPr lvl="0"/>
            <a:r>
              <a:rPr lang="en-CA" b="1" dirty="0"/>
              <a:t>Diabetes mellitus </a:t>
            </a:r>
            <a:r>
              <a:rPr lang="en-CA" dirty="0"/>
              <a:t>is a chronic multisystem disorder of glucose metabolism related to absent or insufficient insulin supplies and/or poor utilization of the insulin that is </a:t>
            </a:r>
            <a:r>
              <a:rPr lang="en-CA" dirty="0" smtClean="0"/>
              <a:t>available</a:t>
            </a:r>
            <a:endParaRPr lang="en-US" dirty="0"/>
          </a:p>
          <a:p>
            <a:r>
              <a:rPr lang="en-US" dirty="0" smtClean="0"/>
              <a:t>What is a chronic illness?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34" y="1598141"/>
            <a:ext cx="4323835" cy="383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4934" y="5404366"/>
            <a:ext cx="432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http://www.indiatimes.com/health/healthyliving/diabetes-mellitus-what-is-type-1-diabetes-mellitus-239713.html</a:t>
            </a:r>
          </a:p>
        </p:txBody>
      </p:sp>
    </p:spTree>
    <p:extLst>
      <p:ext uri="{BB962C8B-B14F-4D97-AF65-F5344CB8AC3E}">
        <p14:creationId xmlns:p14="http://schemas.microsoft.com/office/powerpoint/2010/main" val="41670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324" y="374634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Type 1 </a:t>
            </a:r>
            <a:r>
              <a:rPr lang="en-CA" b="1" dirty="0" smtClean="0"/>
              <a:t>Diabetes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41" y="1655524"/>
            <a:ext cx="3985310" cy="388077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Most </a:t>
            </a:r>
            <a:r>
              <a:rPr lang="en-CA" dirty="0"/>
              <a:t>often occurs </a:t>
            </a:r>
            <a:r>
              <a:rPr lang="en-CA" dirty="0" smtClean="0"/>
              <a:t>in:</a:t>
            </a:r>
          </a:p>
          <a:p>
            <a:pPr lvl="0"/>
            <a:endParaRPr lang="en-CA" dirty="0"/>
          </a:p>
          <a:p>
            <a:pPr lvl="0"/>
            <a:r>
              <a:rPr lang="en-CA" dirty="0" smtClean="0"/>
              <a:t>Results </a:t>
            </a:r>
            <a:r>
              <a:rPr lang="en-CA" dirty="0"/>
              <a:t>from progressive destruction of pancreatic β cells owing to an autoimmune process in susceptible </a:t>
            </a:r>
            <a:r>
              <a:rPr lang="en-CA" dirty="0" smtClean="0"/>
              <a:t>individuals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64" y="1574614"/>
            <a:ext cx="4283416" cy="4283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097" y="5848660"/>
            <a:ext cx="428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http://www.articlesofhealthcare.com/80/types-of-diabetes-mellitus-1-2-gestational.html</a:t>
            </a:r>
          </a:p>
        </p:txBody>
      </p:sp>
    </p:spTree>
    <p:extLst>
      <p:ext uri="{BB962C8B-B14F-4D97-AF65-F5344CB8AC3E}">
        <p14:creationId xmlns:p14="http://schemas.microsoft.com/office/powerpoint/2010/main" val="3204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624" y="434497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Type 1 </a:t>
            </a:r>
            <a:r>
              <a:rPr lang="en-CA" b="1" dirty="0" smtClean="0"/>
              <a:t>Diabetes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0887" y="1715744"/>
            <a:ext cx="5951162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173" y="5597895"/>
            <a:ext cx="5854015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674" y="624110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Type 1 </a:t>
            </a:r>
            <a:r>
              <a:rPr lang="en-CA" b="1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024" y="2197200"/>
            <a:ext cx="4644337" cy="3880773"/>
          </a:xfrm>
        </p:spPr>
        <p:txBody>
          <a:bodyPr/>
          <a:lstStyle/>
          <a:p>
            <a:pPr lvl="0"/>
            <a:r>
              <a:rPr lang="en-CA" dirty="0" smtClean="0"/>
              <a:t>Requires </a:t>
            </a:r>
            <a:r>
              <a:rPr lang="en-CA" dirty="0"/>
              <a:t>a supply of insulin from an outside source </a:t>
            </a:r>
            <a:r>
              <a:rPr lang="en-CA" i="1" dirty="0"/>
              <a:t>(exogenous </a:t>
            </a:r>
            <a:r>
              <a:rPr lang="en-CA" i="1" dirty="0" smtClean="0"/>
              <a:t>insulin)</a:t>
            </a:r>
          </a:p>
          <a:p>
            <a:pPr lvl="0"/>
            <a:r>
              <a:rPr lang="en-CA" dirty="0" smtClean="0"/>
              <a:t>Without </a:t>
            </a:r>
            <a:r>
              <a:rPr lang="en-CA" dirty="0"/>
              <a:t>insulin, the patient will develop diabetic ketoacidosis (DKA), a life-threatening condition resulting in metabolic </a:t>
            </a:r>
            <a:r>
              <a:rPr lang="en-CA" dirty="0" smtClean="0"/>
              <a:t>acidosis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674" y="2197200"/>
            <a:ext cx="33623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325" y="378577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Prediabetes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910" y="1369520"/>
            <a:ext cx="7214515" cy="18423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A </a:t>
            </a:r>
            <a:r>
              <a:rPr lang="en-CA" dirty="0"/>
              <a:t>condition where blood glucose levels are higher than normal but not high enough for a diagnosis of </a:t>
            </a:r>
            <a:r>
              <a:rPr lang="en-CA" dirty="0" smtClean="0"/>
              <a:t>diabetes </a:t>
            </a:r>
          </a:p>
          <a:p>
            <a:pPr lvl="0"/>
            <a:r>
              <a:rPr lang="en-CA" dirty="0" smtClean="0"/>
              <a:t>Presents an increased </a:t>
            </a:r>
            <a:r>
              <a:rPr lang="en-CA" dirty="0"/>
              <a:t>risk for developing type 2 </a:t>
            </a:r>
            <a:r>
              <a:rPr lang="en-CA" dirty="0" smtClean="0"/>
              <a:t>diabetes:</a:t>
            </a:r>
          </a:p>
          <a:p>
            <a:pPr lvl="0"/>
            <a:r>
              <a:rPr lang="en-CA" dirty="0" smtClean="0"/>
              <a:t>Long-term </a:t>
            </a:r>
            <a:r>
              <a:rPr lang="en-CA" dirty="0"/>
              <a:t>damage to the </a:t>
            </a:r>
            <a:r>
              <a:rPr lang="en-CA" dirty="0" smtClean="0"/>
              <a:t>body (especially </a:t>
            </a:r>
            <a:r>
              <a:rPr lang="en-CA" dirty="0"/>
              <a:t>the heart and blood </a:t>
            </a:r>
            <a:r>
              <a:rPr lang="en-CA" dirty="0" smtClean="0"/>
              <a:t>vessels) </a:t>
            </a:r>
            <a:r>
              <a:rPr lang="en-CA" dirty="0"/>
              <a:t>may already be occurring in patients with </a:t>
            </a:r>
            <a:r>
              <a:rPr lang="en-CA" dirty="0" smtClean="0"/>
              <a:t>prediabetes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68" y="3592735"/>
            <a:ext cx="6096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591" y="353177"/>
            <a:ext cx="8911687" cy="1280890"/>
          </a:xfrm>
        </p:spPr>
        <p:txBody>
          <a:bodyPr/>
          <a:lstStyle/>
          <a:p>
            <a:pPr algn="ctr"/>
            <a:r>
              <a:rPr lang="en-CA" b="1" dirty="0"/>
              <a:t>Type 2 </a:t>
            </a:r>
            <a:r>
              <a:rPr lang="en-CA" b="1" dirty="0" smtClean="0"/>
              <a:t>Diabetes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591" y="1634067"/>
            <a:ext cx="5253909" cy="4551780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The most </a:t>
            </a:r>
            <a:r>
              <a:rPr lang="en-CA" dirty="0"/>
              <a:t>prevalent type of diabetes, accounting for over 90% of patients with </a:t>
            </a:r>
            <a:r>
              <a:rPr lang="en-CA" dirty="0" smtClean="0"/>
              <a:t>diabetes</a:t>
            </a:r>
            <a:endParaRPr lang="en-US" dirty="0"/>
          </a:p>
          <a:p>
            <a:pPr lvl="0"/>
            <a:r>
              <a:rPr lang="en-CA" dirty="0" smtClean="0"/>
              <a:t>Most important </a:t>
            </a:r>
            <a:r>
              <a:rPr lang="en-CA" dirty="0"/>
              <a:t>risk </a:t>
            </a:r>
            <a:r>
              <a:rPr lang="en-CA" dirty="0" smtClean="0"/>
              <a:t>factors:</a:t>
            </a:r>
          </a:p>
          <a:p>
            <a:pPr lvl="1"/>
            <a:r>
              <a:rPr lang="en-CA" dirty="0" smtClean="0"/>
              <a:t>Obesity (specifically </a:t>
            </a:r>
            <a:r>
              <a:rPr lang="en-CA" dirty="0"/>
              <a:t>abdominal and visceral </a:t>
            </a:r>
            <a:r>
              <a:rPr lang="en-CA" dirty="0" smtClean="0"/>
              <a:t>adiposity)</a:t>
            </a:r>
          </a:p>
          <a:p>
            <a:pPr lvl="1"/>
            <a:r>
              <a:rPr lang="en-CA" i="1" dirty="0" smtClean="0"/>
              <a:t>Metabolic </a:t>
            </a:r>
            <a:r>
              <a:rPr lang="en-CA" i="1" dirty="0"/>
              <a:t>syndrome </a:t>
            </a:r>
            <a:r>
              <a:rPr lang="en-CA" dirty="0"/>
              <a:t>(also known as insulin resistance syndrome) is </a:t>
            </a:r>
            <a:r>
              <a:rPr lang="en-CA" dirty="0" smtClean="0"/>
              <a:t>characterized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09" y="2416962"/>
            <a:ext cx="3688400" cy="188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2079" y="4306886"/>
            <a:ext cx="376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http://www.changeyourmindbodyhealth.com/blog/tag/type-2-diabetes/</a:t>
            </a:r>
          </a:p>
        </p:txBody>
      </p:sp>
    </p:spTree>
    <p:extLst>
      <p:ext uri="{BB962C8B-B14F-4D97-AF65-F5344CB8AC3E}">
        <p14:creationId xmlns:p14="http://schemas.microsoft.com/office/powerpoint/2010/main" val="6862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</TotalTime>
  <Words>717</Words>
  <Application>Microsoft Office PowerPoint</Application>
  <PresentationFormat>Widescreen</PresentationFormat>
  <Paragraphs>143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Franklin Gothic Medium</vt:lpstr>
      <vt:lpstr>Palatino</vt:lpstr>
      <vt:lpstr>Palatino Linotype</vt:lpstr>
      <vt:lpstr>Times New Roman</vt:lpstr>
      <vt:lpstr>Wingdings</vt:lpstr>
      <vt:lpstr>Wingdings 3</vt:lpstr>
      <vt:lpstr>Wisp</vt:lpstr>
      <vt:lpstr>Care of the Client with Diabetes- Week 7</vt:lpstr>
      <vt:lpstr>Concepts</vt:lpstr>
      <vt:lpstr>Ends-in-View: </vt:lpstr>
      <vt:lpstr>Diabetes Mellitus </vt:lpstr>
      <vt:lpstr>Type 1 Diabetes</vt:lpstr>
      <vt:lpstr>Type 1 Diabetes</vt:lpstr>
      <vt:lpstr>Type 1 Diabetes</vt:lpstr>
      <vt:lpstr>Prediabetes </vt:lpstr>
      <vt:lpstr>Type 2 Diabetes</vt:lpstr>
      <vt:lpstr>Type 2 Diabetes</vt:lpstr>
      <vt:lpstr>Gestational Diabetes </vt:lpstr>
      <vt:lpstr>Diagnostic Studies </vt:lpstr>
      <vt:lpstr>Nursing Assessment - Monitoring Blood Glucose </vt:lpstr>
      <vt:lpstr>Nursing Assessment</vt:lpstr>
      <vt:lpstr>Planning care for the Diabetic Client</vt:lpstr>
      <vt:lpstr>Nursing Management  </vt:lpstr>
      <vt:lpstr>Acute intervention</vt:lpstr>
      <vt:lpstr>Health Promotion –  Nutritional Therapy</vt:lpstr>
      <vt:lpstr>Nutritional Therapy </vt:lpstr>
      <vt:lpstr>Nutritional Therapy</vt:lpstr>
      <vt:lpstr>Nutritional Therapy</vt:lpstr>
      <vt:lpstr>Education</vt:lpstr>
      <vt:lpstr>Evaluation – Nursing management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the Client with Diabetes- Week 7</dc:title>
  <dc:creator>Candace Walker</dc:creator>
  <cp:lastModifiedBy>Melba D'Souza</cp:lastModifiedBy>
  <cp:revision>2</cp:revision>
  <dcterms:created xsi:type="dcterms:W3CDTF">2017-03-02T22:32:49Z</dcterms:created>
  <dcterms:modified xsi:type="dcterms:W3CDTF">2018-10-23T17:06:29Z</dcterms:modified>
</cp:coreProperties>
</file>