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117FE-C315-4FF3-8D17-F2C4BA9D3843}" type="datetimeFigureOut">
              <a:rPr lang="en-CA" smtClean="0"/>
              <a:t>2018-10-23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8CA7-61F9-4988-AEDA-3AE406264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2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8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Bray &amp; Perreault, 2017 UptoDate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Reflective activity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Post-amble…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Among health care workers, clear evidence exists for an anti-fat bias, although less than in general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HCW can have strong negative association towards obese persons – body language and expression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Obese people may resist seeking healthcare d/t stigma, lack of mobility, and embarrassment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Receiving healthcare can be physically and emotionally trying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Controllable causes of obesity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Sedentary lifestyle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nutritional habits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Non-controllable causes of obesity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Hypothyroidism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Cushings syndrome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 medications – </a:t>
            </a:r>
            <a:r>
              <a:rPr kumimoji="0" lang="en-CA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steroids, </a:t>
            </a: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antidepressants, HTN and seizure meds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MSK diseases (osteoarthritis)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Stigmatization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 is deemed a controllable factor by society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 those who are obese are blamed for their conditions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Lazy, gluttonous, etc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Socially constructed values and medicalisation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treatment that ignores the social, economic and environmental factors of the individual falls short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Formulas (ie BMI, etc) perpetuate medicalization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think of “treatments” for obesity? – bariatric surgery, medications,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 vs. long-term goals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CA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 illness is not the time to address weight issues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0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9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2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19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CA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03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59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81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35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HTN: </a:t>
            </a:r>
            <a:r>
              <a:rPr lang="en-US" dirty="0"/>
              <a:t>(increased circulating blood volume, abnormal vasoconstriction, decreased vascular relaxation, increased cardiac output)</a:t>
            </a:r>
          </a:p>
          <a:p>
            <a:r>
              <a:rPr lang="en-US" dirty="0"/>
              <a:t>Dyspnea:(reduced chest wall compliance, increased work of breathing, decreased total lung capacity, decreased functional residual capacity) </a:t>
            </a:r>
          </a:p>
          <a:p>
            <a:r>
              <a:rPr lang="en-US" dirty="0"/>
              <a:t>Increased triglycerides: Obesity </a:t>
            </a:r>
          </a:p>
          <a:p>
            <a:r>
              <a:rPr lang="en-CA" dirty="0"/>
              <a:t>Hyperinsulinemia: Obesity</a:t>
            </a:r>
          </a:p>
          <a:p>
            <a:r>
              <a:rPr lang="en-CA" dirty="0"/>
              <a:t>Osteoarthritis: </a:t>
            </a:r>
            <a:r>
              <a:rPr lang="en-US" dirty="0"/>
              <a:t>(increased trauma to weigh bearing joints)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Consider behaviour modification and drug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14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04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3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CA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0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8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0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this video to see how the waist is measured appropriately for accurate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4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BC6FC-8462-407B-AF25-560709372CE9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1"/>
            <a:ext cx="292531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5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0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1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3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7" cy="365125"/>
          </a:xfrm>
        </p:spPr>
        <p:txBody>
          <a:bodyPr/>
          <a:lstStyle/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43591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0ADB59-E9AF-4D86-843C-FBFC148EB6A4}" type="datetimeFigureOut">
              <a:rPr lang="en-C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2018-10-23</a:t>
            </a:fld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6356352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16F842A2-EA9B-43E7-BA8C-46313F30DE37}" type="slidenum">
              <a:rPr lang="en-CA" smtClean="0">
                <a:solidFill>
                  <a:srgbClr val="40BAD2"/>
                </a:solidFill>
              </a:rPr>
              <a:pPr/>
              <a:t>‹#›</a:t>
            </a:fld>
            <a:endParaRPr lang="en-CA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rtandstroke.ca/get-healthy/healthy-weight/healthy-weight-and-waist" TargetMode="External"/><Relationship Id="rId4" Type="http://schemas.openxmlformats.org/officeDocument/2006/relationships/hyperlink" Target="https://www.cdc.gov/obesity/adult/defin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andstroke.ca/get-healthy/healthy-weight/healthy-weight-and-wai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3418"/>
            <a:ext cx="8458200" cy="2577542"/>
          </a:xfrm>
        </p:spPr>
        <p:txBody>
          <a:bodyPr>
            <a:normAutofit/>
          </a:bodyPr>
          <a:lstStyle/>
          <a:p>
            <a:r>
              <a:rPr lang="en-CA" sz="4000" b="1" dirty="0"/>
              <a:t>Care of the Bariatric Patient 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				Week 4</a:t>
            </a: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708921"/>
            <a:ext cx="7010400" cy="3243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1643107" y="6165305"/>
            <a:ext cx="4631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By A. Sullivan  and Candace Walker revised by P. MacNeill winter </a:t>
            </a:r>
            <a:r>
              <a:rPr lang="en-US" sz="1200" dirty="0" smtClean="0">
                <a:solidFill>
                  <a:srgbClr val="000000"/>
                </a:solidFill>
              </a:rPr>
              <a:t>2019</a:t>
            </a:r>
            <a:endParaRPr lang="en-C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Canadian Stats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E3DD8-BC20-43D9-9558-F4825659A46E}"/>
              </a:ext>
            </a:extLst>
          </p:cNvPr>
          <p:cNvSpPr txBox="1"/>
          <p:nvPr/>
        </p:nvSpPr>
        <p:spPr>
          <a:xfrm>
            <a:off x="4583832" y="692696"/>
            <a:ext cx="55446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In 1985: 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Fewer than 10% of Canadians were obese in all 9 provinces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800" b="1" u="sng" dirty="0">
                <a:solidFill>
                  <a:srgbClr val="000000"/>
                </a:solidFill>
              </a:rPr>
              <a:t>In 1990: 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</a:rPr>
              <a:t>Only 3 provinces had fewer than 10% of people who were obese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u="sng" dirty="0">
                <a:solidFill>
                  <a:srgbClr val="000000"/>
                </a:solidFill>
              </a:rPr>
              <a:t>In 1994: 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-No provinces had this low of obesity rates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 Five provinces had obesity rates 15-19%</a:t>
            </a:r>
          </a:p>
        </p:txBody>
      </p:sp>
    </p:spTree>
    <p:extLst>
      <p:ext uri="{BB962C8B-B14F-4D97-AF65-F5344CB8AC3E}">
        <p14:creationId xmlns:p14="http://schemas.microsoft.com/office/powerpoint/2010/main" val="3015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3030-B8D6-491B-9F44-27391A38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 Canada 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A7DFE-2132-4EE5-BABA-E3153680B112}"/>
              </a:ext>
            </a:extLst>
          </p:cNvPr>
          <p:cNvSpPr txBox="1"/>
          <p:nvPr/>
        </p:nvSpPr>
        <p:spPr>
          <a:xfrm>
            <a:off x="4583832" y="908721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Obesity rates Canadian Men: 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	21.8%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u="sng" dirty="0">
                <a:solidFill>
                  <a:srgbClr val="000000"/>
                </a:solidFill>
              </a:rPr>
              <a:t>Obesity rates Canadian Women: 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	18.7%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Personal Reflection/</a:t>
            </a:r>
            <a:br>
              <a:rPr lang="en-CA" dirty="0"/>
            </a:br>
            <a:r>
              <a:rPr lang="en-CA" dirty="0"/>
              <a:t>Article Dialogue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57" y="4766605"/>
            <a:ext cx="1525395" cy="1916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AB19A-7288-4D99-BB9C-CE6E085DCFF8}"/>
              </a:ext>
            </a:extLst>
          </p:cNvPr>
          <p:cNvSpPr txBox="1"/>
          <p:nvPr/>
        </p:nvSpPr>
        <p:spPr>
          <a:xfrm>
            <a:off x="4367808" y="667010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When hearing the term “obese” or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“bariatric,” what images/stereotypes come to mind?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 startAt="2"/>
            </a:pPr>
            <a:r>
              <a:rPr lang="en-US" sz="2400" dirty="0">
                <a:solidFill>
                  <a:srgbClr val="000000"/>
                </a:solidFill>
              </a:rPr>
              <a:t>How does the health care system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stigmatize obese and bariatric clients?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arenR" startAt="3"/>
            </a:pPr>
            <a:r>
              <a:rPr lang="en-US" sz="2400" dirty="0">
                <a:solidFill>
                  <a:srgbClr val="000000"/>
                </a:solidFill>
              </a:rPr>
              <a:t>How might obese and bariatric clients 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respond to being stigmatized?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4) Do obese patients have an increased risk for a mental health diagnoses?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5) What can be done to change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the mind set towards obese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patients?</a:t>
            </a:r>
          </a:p>
        </p:txBody>
      </p:sp>
    </p:spTree>
    <p:extLst>
      <p:ext uri="{BB962C8B-B14F-4D97-AF65-F5344CB8AC3E}">
        <p14:creationId xmlns:p14="http://schemas.microsoft.com/office/powerpoint/2010/main" val="24803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Factors Contributing to Obesity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16" y="5157193"/>
            <a:ext cx="3744416" cy="1521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ADDDB-298E-4F77-86E3-C0D14D6EC2D4}"/>
              </a:ext>
            </a:extLst>
          </p:cNvPr>
          <p:cNvSpPr txBox="1"/>
          <p:nvPr/>
        </p:nvSpPr>
        <p:spPr>
          <a:xfrm>
            <a:off x="4295800" y="764704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Lifestyle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Poor diet, meal skipping, snacking, alcohol, inactivity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u="sng" dirty="0">
                <a:solidFill>
                  <a:srgbClr val="000000"/>
                </a:solidFill>
              </a:rPr>
              <a:t>Psychosocial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Depression, anxiety, stress, binge eating, boredom, social events, income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u="sng" dirty="0">
                <a:solidFill>
                  <a:srgbClr val="000000"/>
                </a:solidFill>
              </a:rPr>
              <a:t>Biomedical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Genetics, metabolism, medications, mobility issues, environmental toxins</a:t>
            </a:r>
          </a:p>
        </p:txBody>
      </p:sp>
    </p:spTree>
    <p:extLst>
      <p:ext uri="{BB962C8B-B14F-4D97-AF65-F5344CB8AC3E}">
        <p14:creationId xmlns:p14="http://schemas.microsoft.com/office/powerpoint/2010/main" val="273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980729"/>
            <a:ext cx="7993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Nursing Care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C2D75-8CA1-49EB-835B-8C64B2A7A552}"/>
              </a:ext>
            </a:extLst>
          </p:cNvPr>
          <p:cNvSpPr txBox="1"/>
          <p:nvPr/>
        </p:nvSpPr>
        <p:spPr>
          <a:xfrm>
            <a:off x="4223792" y="-32718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-Safety of the client and staff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-Specialized equipment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-Consider private room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-Diagnostics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-Nutritional screening</a:t>
            </a:r>
          </a:p>
        </p:txBody>
      </p:sp>
    </p:spTree>
    <p:extLst>
      <p:ext uri="{BB962C8B-B14F-4D97-AF65-F5344CB8AC3E}">
        <p14:creationId xmlns:p14="http://schemas.microsoft.com/office/powerpoint/2010/main" val="3085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Skin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9613F-0C60-4941-B97F-C915D64D5D7C}"/>
              </a:ext>
            </a:extLst>
          </p:cNvPr>
          <p:cNvSpPr txBox="1"/>
          <p:nvPr/>
        </p:nvSpPr>
        <p:spPr>
          <a:xfrm>
            <a:off x="4583832" y="692697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Numerous factors increase the risk of skin breakdown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↓Thermoregulation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Skin folds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Self-care deficits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u="sng" dirty="0">
                <a:solidFill>
                  <a:srgbClr val="000000"/>
                </a:solidFill>
              </a:rPr>
              <a:t>Surgical Wounds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Decreased wound healing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Infections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Dehiscence</a:t>
            </a:r>
          </a:p>
          <a:p>
            <a:r>
              <a:rPr lang="en-US" sz="2400" b="1" u="sng" dirty="0">
                <a:solidFill>
                  <a:srgbClr val="000000"/>
                </a:solidFill>
              </a:rPr>
              <a:t>Interventions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Assess skin frequently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	If possible, do not use tape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Wound care specialist consult</a:t>
            </a:r>
          </a:p>
        </p:txBody>
      </p:sp>
    </p:spTree>
    <p:extLst>
      <p:ext uri="{BB962C8B-B14F-4D97-AF65-F5344CB8AC3E}">
        <p14:creationId xmlns:p14="http://schemas.microsoft.com/office/powerpoint/2010/main" val="1996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Incontinence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2FF9-98B7-4671-BFB2-343E3E1AA39A}"/>
              </a:ext>
            </a:extLst>
          </p:cNvPr>
          <p:cNvSpPr txBox="1"/>
          <p:nvPr/>
        </p:nvSpPr>
        <p:spPr>
          <a:xfrm>
            <a:off x="4295800" y="487026"/>
            <a:ext cx="5760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Challenges: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-Increased pressure from abdomen can result in bladder and/or bowel incontinence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-Difficult to cleanse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-Self-care deficits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u="sng" dirty="0">
                <a:solidFill>
                  <a:srgbClr val="000000"/>
                </a:solidFill>
              </a:rPr>
              <a:t>Interventions:</a:t>
            </a:r>
          </a:p>
          <a:p>
            <a:endParaRPr lang="en-US" sz="2400" b="1" u="sng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-Timely response to patient requests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-Routine toileting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 Frequent checking for moisture and changing as required</a:t>
            </a:r>
          </a:p>
        </p:txBody>
      </p:sp>
    </p:spTree>
    <p:extLst>
      <p:ext uri="{BB962C8B-B14F-4D97-AF65-F5344CB8AC3E}">
        <p14:creationId xmlns:p14="http://schemas.microsoft.com/office/powerpoint/2010/main" val="17605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Respiratory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509121"/>
            <a:ext cx="2862064" cy="1896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9679B-41E8-4489-90C4-171D2C859819}"/>
              </a:ext>
            </a:extLst>
          </p:cNvPr>
          <p:cNvSpPr txBox="1"/>
          <p:nvPr/>
        </p:nvSpPr>
        <p:spPr>
          <a:xfrm>
            <a:off x="4439816" y="620689"/>
            <a:ext cx="590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Obesity can be connected with: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Obesity-related atelectasis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Obesity Hypoventilation Syndrome (OHS)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Obstructive Sleep Apnea (OSA)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Can also experience: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Reduced chest wall compliance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Increased work of breathing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</a:rPr>
              <a:t>Decreased total lung capacity</a:t>
            </a:r>
          </a:p>
        </p:txBody>
      </p:sp>
    </p:spTree>
    <p:extLst>
      <p:ext uri="{BB962C8B-B14F-4D97-AF65-F5344CB8AC3E}">
        <p14:creationId xmlns:p14="http://schemas.microsoft.com/office/powerpoint/2010/main" val="42558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Pharmokinetics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941168"/>
            <a:ext cx="269326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78865-D112-4B19-9149-4C4303EF0C56}"/>
              </a:ext>
            </a:extLst>
          </p:cNvPr>
          <p:cNvSpPr txBox="1"/>
          <p:nvPr/>
        </p:nvSpPr>
        <p:spPr>
          <a:xfrm>
            <a:off x="4367809" y="836712"/>
            <a:ext cx="6110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Minimal data for most medications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Treatment based on clinical outcomes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Nursing considerations:</a:t>
            </a:r>
          </a:p>
          <a:p>
            <a:endParaRPr lang="en-US" sz="2400" u="sng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	Report effectiveness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Inform of body weight to other HCP’s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Needle length for injections</a:t>
            </a:r>
          </a:p>
        </p:txBody>
      </p:sp>
    </p:spTree>
    <p:extLst>
      <p:ext uri="{BB962C8B-B14F-4D97-AF65-F5344CB8AC3E}">
        <p14:creationId xmlns:p14="http://schemas.microsoft.com/office/powerpoint/2010/main" val="1844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3395529"/>
            <a:ext cx="3230488" cy="2485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150C2-4991-40D9-8928-0817452A38ED}"/>
              </a:ext>
            </a:extLst>
          </p:cNvPr>
          <p:cNvSpPr txBox="1"/>
          <p:nvPr/>
        </p:nvSpPr>
        <p:spPr>
          <a:xfrm>
            <a:off x="4151784" y="170080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</a:rPr>
              <a:t>- Stigma in health care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- Guilt 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- Shame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- Stress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- Spirituality</a:t>
            </a:r>
          </a:p>
          <a:p>
            <a:r>
              <a:rPr lang="en-US" sz="2800" i="1" dirty="0">
                <a:solidFill>
                  <a:srgbClr val="000000"/>
                </a:solidFill>
              </a:rPr>
              <a:t>- Caring</a:t>
            </a:r>
          </a:p>
        </p:txBody>
      </p:sp>
    </p:spTree>
    <p:extLst>
      <p:ext uri="{BB962C8B-B14F-4D97-AF65-F5344CB8AC3E}">
        <p14:creationId xmlns:p14="http://schemas.microsoft.com/office/powerpoint/2010/main" val="12079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17" y="3861048"/>
            <a:ext cx="1956757" cy="273630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40A30-CFBE-44B4-A1DE-8BFEDFB2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Mrs. Stella Roman is a 60-year-old Caucasian woman</a:t>
            </a:r>
          </a:p>
          <a:p>
            <a:pPr marL="0" indent="0">
              <a:buNone/>
            </a:pPr>
            <a:r>
              <a:rPr lang="en-US" sz="2400" b="1" dirty="0"/>
              <a:t>Subjective Data:</a:t>
            </a:r>
          </a:p>
          <a:p>
            <a:r>
              <a:rPr lang="en-US" sz="2400" dirty="0"/>
              <a:t>Reports gradual weight gain during past 40 years</a:t>
            </a:r>
          </a:p>
          <a:p>
            <a:r>
              <a:rPr lang="en-US" sz="2400" dirty="0"/>
              <a:t>Spends most of her free time watching television</a:t>
            </a:r>
          </a:p>
          <a:p>
            <a:r>
              <a:rPr lang="en-US" sz="2400" dirty="0"/>
              <a:t>Reports health problems related to type 2 diabetes mellitus, shortness of breath, hypertension, chest pressure, and osteoarthritis</a:t>
            </a:r>
          </a:p>
          <a:p>
            <a:r>
              <a:rPr lang="en-US" sz="2400" dirty="0"/>
              <a:t>Underwent knee replacement surgery at age 56 for osteoarthritis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74E17-0EB0-4860-B46E-53CF8CD8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Objective Data</a:t>
            </a:r>
          </a:p>
          <a:p>
            <a:r>
              <a:rPr lang="en-US" sz="2400" dirty="0"/>
              <a:t>Physical Examination</a:t>
            </a:r>
          </a:p>
          <a:p>
            <a:r>
              <a:rPr lang="en-US" sz="2400" dirty="0"/>
              <a:t>Height: 162.5 cm (5'4”); weight: 95 kg (210 lb)</a:t>
            </a:r>
          </a:p>
          <a:p>
            <a:r>
              <a:rPr lang="en-US" sz="2400" dirty="0"/>
              <a:t>Has obese, non-tender, soft abdomen</a:t>
            </a:r>
          </a:p>
          <a:p>
            <a:r>
              <a:rPr lang="en-US" sz="2400" dirty="0"/>
              <a:t>Blood pressure: 160/100 mm Hg</a:t>
            </a:r>
          </a:p>
          <a:p>
            <a:endParaRPr lang="en-US" sz="2400" dirty="0"/>
          </a:p>
          <a:p>
            <a:r>
              <a:rPr lang="en-US" sz="2400" dirty="0"/>
              <a:t>Laboratory Results</a:t>
            </a:r>
          </a:p>
          <a:p>
            <a:r>
              <a:rPr lang="en-US" sz="2400" dirty="0"/>
              <a:t>Fasting blood glucose level: 13.9 mmol/L</a:t>
            </a:r>
          </a:p>
          <a:p>
            <a:r>
              <a:rPr lang="en-US" sz="2400" dirty="0"/>
              <a:t>Total cholesterol level: 5.3 mmol/L</a:t>
            </a:r>
          </a:p>
          <a:p>
            <a:r>
              <a:rPr lang="en-US" sz="2400" dirty="0"/>
              <a:t>Triglyceride level: 3.36 mmol/L</a:t>
            </a:r>
          </a:p>
          <a:p>
            <a:r>
              <a:rPr lang="en-US" sz="2400" dirty="0"/>
              <a:t>HDL cholesterol level: 0.8 mmol/L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81911-A7EF-4139-8689-A7520E1AC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What are Mrs. Roman's risk factors for obesity?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Inactivity</a:t>
            </a:r>
          </a:p>
          <a:p>
            <a:pPr lvl="1"/>
            <a:r>
              <a:rPr lang="en-US" sz="2200" dirty="0"/>
              <a:t>Diabetes</a:t>
            </a:r>
          </a:p>
          <a:p>
            <a:pPr lvl="1"/>
            <a:r>
              <a:rPr lang="en-US" sz="2200" dirty="0"/>
              <a:t>Osteoarthritis</a:t>
            </a:r>
          </a:p>
          <a:p>
            <a:pPr lvl="1"/>
            <a:r>
              <a:rPr lang="en-US" sz="2200" dirty="0"/>
              <a:t>High cholesterol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CB49D-D0F5-4AB4-8E5F-48E9FF88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What is her estimated BMI?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BMI is a person’s weight divided by the square of his or her height</a:t>
            </a:r>
          </a:p>
          <a:p>
            <a:pPr lvl="1"/>
            <a:r>
              <a:rPr lang="en-US" sz="2200" dirty="0"/>
              <a:t>36kg/m²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FC7F4F-370D-4F37-B9B2-AED0B1A64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784" y="-243408"/>
            <a:ext cx="5486400" cy="760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Discussion Questions</a:t>
            </a:r>
          </a:p>
          <a:p>
            <a:r>
              <a:rPr lang="en-US" sz="2400" dirty="0"/>
              <a:t>Of the possible complications of obesity, which ones does Mrs. Roman have? Why did she develop them?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200" dirty="0"/>
              <a:t>Hypertension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 Dyspnea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Increased triglycerides, decreased HDLs 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Hyperinsulinemia/insulin resistance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 Osteoarthritis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9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92CBF-D6B3-4097-9903-2B2F5AD7FDF4}"/>
              </a:ext>
            </a:extLst>
          </p:cNvPr>
          <p:cNvSpPr txBox="1"/>
          <p:nvPr/>
        </p:nvSpPr>
        <p:spPr>
          <a:xfrm>
            <a:off x="4295801" y="764705"/>
            <a:ext cx="61825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Discussion Questions</a:t>
            </a:r>
          </a:p>
          <a:p>
            <a:endParaRPr lang="en-US" sz="2400" b="1" u="sng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Priority Decision: How would the nurse assist Mrs. Roman in designing a successful program for weight loss and weight management?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Successful weight loss (short term energy deficit; 1-2lbs/wk)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Successful weight control (long term behaviour changes)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Dietary intake (food journal)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Physical activity (30-60mins/day)</a:t>
            </a:r>
          </a:p>
        </p:txBody>
      </p:sp>
    </p:spTree>
    <p:extLst>
      <p:ext uri="{BB962C8B-B14F-4D97-AF65-F5344CB8AC3E}">
        <p14:creationId xmlns:p14="http://schemas.microsoft.com/office/powerpoint/2010/main" val="575828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3F627-DC2A-451F-B8F7-4254F6A44121}"/>
              </a:ext>
            </a:extLst>
          </p:cNvPr>
          <p:cNvSpPr txBox="1"/>
          <p:nvPr/>
        </p:nvSpPr>
        <p:spPr>
          <a:xfrm>
            <a:off x="4295800" y="764705"/>
            <a:ext cx="56886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Discussion Questions</a:t>
            </a:r>
          </a:p>
          <a:p>
            <a:endParaRPr lang="en-US" sz="2400" b="1" u="sng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Priority Decision: On the basis of the assessment data presented, what are the priority nursing diagnoses? Are there any collaborative problems?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Ineffective breathing pattern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Sedentary lifestyle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Imbalanced nutrition: more than body requirements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Collaborative problems: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Hypertension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Osteoarthritis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Diabetes mellitus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Hypercholesterolemia</a:t>
            </a:r>
          </a:p>
        </p:txBody>
      </p:sp>
    </p:spTree>
    <p:extLst>
      <p:ext uri="{BB962C8B-B14F-4D97-AF65-F5344CB8AC3E}">
        <p14:creationId xmlns:p14="http://schemas.microsoft.com/office/powerpoint/2010/main" val="180407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Bray, G.A., &amp; </a:t>
            </a:r>
            <a:r>
              <a:rPr lang="en-GB" dirty="0" err="1"/>
              <a:t>Perreault</a:t>
            </a:r>
            <a:r>
              <a:rPr lang="en-GB" dirty="0"/>
              <a:t>, L. (2017). Obesity in adults: Overview of management. In F. Pi-</a:t>
            </a:r>
            <a:r>
              <a:rPr lang="en-GB" dirty="0" err="1"/>
              <a:t>Sunyear</a:t>
            </a:r>
            <a:r>
              <a:rPr lang="en-GB" dirty="0"/>
              <a:t> &amp; T. </a:t>
            </a:r>
            <a:r>
              <a:rPr lang="en-GB" dirty="0" err="1"/>
              <a:t>Lipman</a:t>
            </a:r>
            <a:r>
              <a:rPr lang="en-GB" dirty="0"/>
              <a:t> (Eds.), </a:t>
            </a:r>
            <a:r>
              <a:rPr lang="en-CA" dirty="0" err="1"/>
              <a:t>UptoDate</a:t>
            </a:r>
            <a:r>
              <a:rPr lang="en-CA" dirty="0"/>
              <a:t>. Waltham, Mass: </a:t>
            </a:r>
            <a:r>
              <a:rPr lang="en-CA" dirty="0" err="1"/>
              <a:t>UptoDate</a:t>
            </a:r>
            <a:r>
              <a:rPr lang="en-CA" dirty="0"/>
              <a:t>. Retrieved from </a:t>
            </a:r>
            <a:r>
              <a:rPr lang="en-CA" u="sng" dirty="0">
                <a:hlinkClick r:id="rId3"/>
              </a:rPr>
              <a:t>www.uptodate.com</a:t>
            </a:r>
            <a:r>
              <a:rPr lang="en-CA" dirty="0"/>
              <a:t>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Centre for Disease Control and Prevention. (2016). Defining adult </a:t>
            </a:r>
            <a:r>
              <a:rPr lang="en-CA" dirty="0" err="1"/>
              <a:t>overweigth</a:t>
            </a:r>
            <a:r>
              <a:rPr lang="en-CA" dirty="0"/>
              <a:t> and obesity. Retrieved from </a:t>
            </a:r>
            <a:r>
              <a:rPr lang="en-CA" u="sng" dirty="0">
                <a:hlinkClick r:id="rId4"/>
              </a:rPr>
              <a:t>https://www.cdc.gov/obesity/adult/defining.html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dirty="0"/>
              <a:t>Heart and Stroke Foundation. (2017). Healthy weight and waist. Retrieved from </a:t>
            </a:r>
            <a:r>
              <a:rPr lang="en-CA" u="sng" dirty="0">
                <a:hlinkClick r:id="rId5"/>
              </a:rPr>
              <a:t>http://www.heartandstroke.ca/get-healthy/healthy-weight/healthy-weight-and-waist</a:t>
            </a:r>
            <a:endParaRPr lang="en-CA" dirty="0"/>
          </a:p>
          <a:p>
            <a:r>
              <a:rPr lang="en-CA" dirty="0"/>
              <a:t> </a:t>
            </a:r>
          </a:p>
          <a:p>
            <a:r>
              <a:rPr lang="en-CA" dirty="0"/>
              <a:t>Lewis, S. M., Dirksen, S.R., </a:t>
            </a:r>
            <a:r>
              <a:rPr lang="en-CA" dirty="0" err="1"/>
              <a:t>Heitkemper</a:t>
            </a:r>
            <a:r>
              <a:rPr lang="en-CA" dirty="0"/>
              <a:t>, M. M., Bucher, L. &amp; Camera, I.M. (eds.). (2014). </a:t>
            </a:r>
            <a:r>
              <a:rPr lang="en-CA" i="1" dirty="0"/>
              <a:t>Medical-surgical nursing in Canada: 	Assessment and management of clinical problems </a:t>
            </a:r>
            <a:r>
              <a:rPr lang="en-CA" dirty="0"/>
              <a:t>(3rd Ed.). Toronto, ON: Elsevier.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World Health </a:t>
            </a:r>
            <a:r>
              <a:rPr lang="en-CA" dirty="0" err="1"/>
              <a:t>Organiztion</a:t>
            </a:r>
            <a:r>
              <a:rPr lang="en-CA" dirty="0"/>
              <a:t>. (2010). WHO growth standards are recommended for use in the U.S. for infants and children 0-2 years of age. Retrieved from https://</a:t>
            </a:r>
            <a:r>
              <a:rPr lang="en-CA" dirty="0" err="1"/>
              <a:t>www.cdc.gov</a:t>
            </a:r>
            <a:r>
              <a:rPr lang="en-CA" dirty="0"/>
              <a:t>/</a:t>
            </a:r>
            <a:r>
              <a:rPr lang="en-CA" dirty="0" err="1"/>
              <a:t>growthcharts</a:t>
            </a:r>
            <a:r>
              <a:rPr lang="en-CA" dirty="0"/>
              <a:t>/</a:t>
            </a:r>
            <a:r>
              <a:rPr lang="en-CA" dirty="0" err="1"/>
              <a:t>who_charts.htm</a:t>
            </a:r>
            <a:r>
              <a:rPr lang="en-CA" dirty="0"/>
              <a:t>.</a:t>
            </a:r>
          </a:p>
          <a:p>
            <a:r>
              <a:rPr lang="en-CA" dirty="0"/>
              <a:t> </a:t>
            </a:r>
          </a:p>
          <a:p>
            <a:r>
              <a:rPr lang="en-GB" dirty="0"/>
              <a:t> 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452EC-BCD8-4DFF-B006-133CDDBA1F93}"/>
              </a:ext>
            </a:extLst>
          </p:cNvPr>
          <p:cNvSpPr txBox="1"/>
          <p:nvPr/>
        </p:nvSpPr>
        <p:spPr>
          <a:xfrm>
            <a:off x="4223792" y="836713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learner will be able to: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-Examine their own beliefs around obesity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-Describe the health challenges that bariatric clients may experience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-Describe specific challenges associated with the care of the bariatric client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-Discuss nursing interventions and strategies to decrease the challenges associated with nursing care</a:t>
            </a:r>
          </a:p>
        </p:txBody>
      </p:sp>
    </p:spTree>
    <p:extLst>
      <p:ext uri="{BB962C8B-B14F-4D97-AF65-F5344CB8AC3E}">
        <p14:creationId xmlns:p14="http://schemas.microsoft.com/office/powerpoint/2010/main" val="39562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Definition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97507-532D-4D8B-8006-32A8309D69B9}"/>
              </a:ext>
            </a:extLst>
          </p:cNvPr>
          <p:cNvSpPr txBox="1"/>
          <p:nvPr/>
        </p:nvSpPr>
        <p:spPr>
          <a:xfrm>
            <a:off x="4439816" y="1628801"/>
            <a:ext cx="590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“Overweight and obesity are defined as abnormal or excessive fat accumulation that presents a risk to health.”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“Overweight and obesity are major risk factors for a number of chronic diseases, including diabetes, cardiovascular diseases and cancer.”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	-World Health Organization, 2018</a:t>
            </a:r>
          </a:p>
        </p:txBody>
      </p:sp>
    </p:spTree>
    <p:extLst>
      <p:ext uri="{BB962C8B-B14F-4D97-AF65-F5344CB8AC3E}">
        <p14:creationId xmlns:p14="http://schemas.microsoft.com/office/powerpoint/2010/main" val="5088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Font typeface="+mj-lt"/>
              <a:buAutoNum type="arabicPeriod"/>
            </a:pPr>
            <a:endParaRPr lang="en-CA" dirty="0">
              <a:solidFill>
                <a:srgbClr val="DD4B39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FD5E-C353-4F73-A5BA-878E9E18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0565"/>
            <a:ext cx="2712262" cy="5257490"/>
          </a:xfrm>
        </p:spPr>
        <p:txBody>
          <a:bodyPr/>
          <a:lstStyle/>
          <a:p>
            <a:r>
              <a:rPr lang="en-US" dirty="0"/>
              <a:t>Waist Circumference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3AE9B-5A1A-401F-BA8A-3C0EDC736EFD}"/>
              </a:ext>
            </a:extLst>
          </p:cNvPr>
          <p:cNvSpPr txBox="1"/>
          <p:nvPr/>
        </p:nvSpPr>
        <p:spPr>
          <a:xfrm>
            <a:off x="4236262" y="819946"/>
            <a:ext cx="59641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 addition to BMI, it is suggested to measure waist circumference in those who are overweight or obese to assess abdominal obesity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u="sng" dirty="0">
                <a:solidFill>
                  <a:srgbClr val="000000"/>
                </a:solidFill>
              </a:rPr>
              <a:t>Significant increased cardiometabolic risk: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Men &gt; or = to 102 cm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Women &gt; or = to  88 cm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6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CFBD-DFED-4719-9837-16AFF006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128409"/>
            <a:ext cx="2582111" cy="4601183"/>
          </a:xfrm>
        </p:spPr>
        <p:txBody>
          <a:bodyPr/>
          <a:lstStyle/>
          <a:p>
            <a:r>
              <a:rPr lang="en-US" dirty="0"/>
              <a:t>Measuring Waist Circumference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73E65-DB79-4FB3-A2DD-0F86DA041D72}"/>
              </a:ext>
            </a:extLst>
          </p:cNvPr>
          <p:cNvSpPr txBox="1"/>
          <p:nvPr/>
        </p:nvSpPr>
        <p:spPr>
          <a:xfrm>
            <a:off x="4295800" y="764705"/>
            <a:ext cx="59046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www.heartandstroke.ca/get-healthy/healthy-weight/healthy-weight-and-waist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7" y="0"/>
            <a:ext cx="5830205" cy="68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0"/>
            <a:ext cx="5796776" cy="69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Widescreen</PresentationFormat>
  <Paragraphs>303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Corbel</vt:lpstr>
      <vt:lpstr>Wingdings 2</vt:lpstr>
      <vt:lpstr>Frame</vt:lpstr>
      <vt:lpstr>Care of the Bariatric Patient      Week 4 </vt:lpstr>
      <vt:lpstr>Concepts</vt:lpstr>
      <vt:lpstr>Learning Outcomes</vt:lpstr>
      <vt:lpstr>Definition </vt:lpstr>
      <vt:lpstr>PowerPoint Presentation</vt:lpstr>
      <vt:lpstr>Waist Circumference</vt:lpstr>
      <vt:lpstr>Measuring Waist Circumference</vt:lpstr>
      <vt:lpstr>PowerPoint Presentation</vt:lpstr>
      <vt:lpstr>PowerPoint Presentation</vt:lpstr>
      <vt:lpstr>Canadian Stats </vt:lpstr>
      <vt:lpstr>Stats Canada 2014</vt:lpstr>
      <vt:lpstr>Personal Reflection/ Article Dialogue</vt:lpstr>
      <vt:lpstr>Factors Contributing to Obesity</vt:lpstr>
      <vt:lpstr>PowerPoint Presentation</vt:lpstr>
      <vt:lpstr>Nursing Care </vt:lpstr>
      <vt:lpstr>Skin</vt:lpstr>
      <vt:lpstr>Incontinence</vt:lpstr>
      <vt:lpstr>Respiratory</vt:lpstr>
      <vt:lpstr>Pharmokinetics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References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of the Bariatric Patient      Week 4 </dc:title>
  <dc:creator>Candace Walker</dc:creator>
  <cp:lastModifiedBy>Melba D'Souza</cp:lastModifiedBy>
  <cp:revision>2</cp:revision>
  <dcterms:created xsi:type="dcterms:W3CDTF">2018-02-01T20:26:14Z</dcterms:created>
  <dcterms:modified xsi:type="dcterms:W3CDTF">2018-10-23T17:02:59Z</dcterms:modified>
</cp:coreProperties>
</file>