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F313-659C-4B88-A9E1-010E8F98A635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B9CCD-2A6B-482A-B175-B69429A143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8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3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3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1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dirty="0"/>
              <a:t>http://</a:t>
            </a:r>
            <a:r>
              <a:rPr lang="en-CA" dirty="0" smtClean="0"/>
              <a:t>www.CVAcenter.org/Trials/scales/cincinnati.html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3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2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3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30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6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Nine in ten Canadians (24 million) have at least one risk factor for heart disease and stroke.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FCBB-126C-415D-AB2B-21F65E74021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3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67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66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9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11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6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1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0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16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FFFFF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gradFill flip="none" rotWithShape="1">
            <a:gsLst>
              <a:gs pos="36000">
                <a:srgbClr val="E46C0A"/>
              </a:gs>
              <a:gs pos="0">
                <a:srgbClr val="F79646">
                  <a:lumMod val="50000"/>
                </a:srgbClr>
              </a:gs>
              <a:gs pos="100000">
                <a:srgbClr val="E46C0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089381"/>
            <a:ext cx="7086600" cy="584775"/>
          </a:xfrm>
        </p:spPr>
        <p:txBody>
          <a:bodyPr anchor="t">
            <a:noAutofit/>
          </a:bodyPr>
          <a:lstStyle>
            <a:lvl1pPr>
              <a:defRPr sz="3800" b="1">
                <a:solidFill>
                  <a:srgbClr val="E46C0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267200" y="2194560"/>
            <a:ext cx="7086600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rgbClr val="FFFFFF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14400" y="0"/>
            <a:ext cx="2390503" cy="4645152"/>
          </a:xfrm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565117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37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6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90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4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00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0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87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210C8F-B78C-443A-AECF-0ED2263DF21C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8DF22C-ADC4-41E2-8436-730973153A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6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healthline.com/blogs/outdoor_health/uploaded_images/stroke-clock-773177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823634"/>
            <a:ext cx="5308866" cy="151553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Nursing Care of the client with a Cerebral Vascular Accident</a:t>
            </a:r>
            <a:br>
              <a:rPr lang="en-US" sz="3200" dirty="0"/>
            </a:br>
            <a:r>
              <a:rPr lang="en-US" sz="3200" dirty="0"/>
              <a:t>(acute phase)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NURS 2830 - Week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0310" y="5897879"/>
            <a:ext cx="5077691" cy="1463040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20000"/>
              </a:lnSpc>
            </a:pPr>
            <a:r>
              <a:rPr lang="en-CA" sz="2500" dirty="0"/>
              <a:t>C. Walker Winter </a:t>
            </a:r>
            <a:r>
              <a:rPr lang="en-CA" sz="2500" dirty="0" smtClean="0"/>
              <a:t>2019</a:t>
            </a: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Adapted from K. McLaughlin 2016 and P. Nicol 2018  </a:t>
            </a: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581399"/>
            <a:ext cx="21828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8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Hypertension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Most </a:t>
            </a:r>
            <a:r>
              <a:rPr lang="en-CA" dirty="0"/>
              <a:t>important and well-documented risk factor to prevent stroke occurrence</a:t>
            </a:r>
          </a:p>
          <a:p>
            <a:endParaRPr lang="en-US" dirty="0"/>
          </a:p>
          <a:p>
            <a:r>
              <a:rPr lang="en-CA" dirty="0" smtClean="0"/>
              <a:t>Promotes </a:t>
            </a:r>
            <a:r>
              <a:rPr lang="en-CA" dirty="0"/>
              <a:t>formation of Atherosclerosis plaques</a:t>
            </a:r>
          </a:p>
          <a:p>
            <a:endParaRPr lang="en-US" dirty="0"/>
          </a:p>
          <a:p>
            <a:r>
              <a:rPr lang="en-CA" dirty="0" smtClean="0"/>
              <a:t>Five </a:t>
            </a:r>
            <a:r>
              <a:rPr lang="en-CA" dirty="0"/>
              <a:t>million Canadians have diagnosed hypertension </a:t>
            </a:r>
          </a:p>
          <a:p>
            <a:endParaRPr lang="en-US" dirty="0"/>
          </a:p>
          <a:p>
            <a:r>
              <a:rPr lang="en-CA" dirty="0" smtClean="0"/>
              <a:t>Only </a:t>
            </a:r>
            <a:r>
              <a:rPr lang="en-CA" dirty="0"/>
              <a:t>21% of Canadians know hypertension is a strong risk factor </a:t>
            </a:r>
          </a:p>
          <a:p>
            <a:endParaRPr lang="en-US" dirty="0"/>
          </a:p>
          <a:p>
            <a:r>
              <a:rPr lang="en-CA" dirty="0" smtClean="0"/>
              <a:t>Often </a:t>
            </a:r>
            <a:r>
              <a:rPr lang="en-CA" dirty="0"/>
              <a:t>inadequately diagnosed and undertreated, despite it is the most treatable </a:t>
            </a:r>
            <a:r>
              <a:rPr lang="en-CA" dirty="0" smtClean="0"/>
              <a:t>risk </a:t>
            </a:r>
            <a:r>
              <a:rPr lang="en-CA" dirty="0"/>
              <a:t>factor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946401"/>
            <a:ext cx="2292878" cy="22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94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Diabetes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ＭＳ Ｐゴシック" pitchFamily="34" charset="-128"/>
                <a:cs typeface="Arial" pitchFamily="34" charset="0"/>
              </a:rPr>
              <a:t>Major risk factor for ischemic CVA </a:t>
            </a:r>
          </a:p>
          <a:p>
            <a:endParaRPr lang="en-US" sz="32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US" sz="3200" dirty="0">
                <a:ea typeface="ＭＳ Ｐゴシック" pitchFamily="34" charset="-128"/>
                <a:cs typeface="Arial" pitchFamily="34" charset="0"/>
              </a:rPr>
              <a:t>If diabetic …  double the risk of CVA</a:t>
            </a:r>
          </a:p>
          <a:p>
            <a:endParaRPr lang="en-C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1" y="1670764"/>
            <a:ext cx="2462593" cy="163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CVA: Clinical Manifestations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Sensory and Motor Functioning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	- Will become impaired or lost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- Depends on location and extent in the </a:t>
            </a:r>
            <a:r>
              <a:rPr lang="en-US" sz="2000" dirty="0" smtClean="0">
                <a:solidFill>
                  <a:schemeClr val="tx1"/>
                </a:solidFill>
              </a:rPr>
              <a:t>brain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/>
              <a:t>Due to the complexity of the brain, many body functions can be impacted due to CVA: 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9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Care management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 descr="stroke-clock-77317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240" y="2676987"/>
            <a:ext cx="2197894" cy="30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222" y="502613"/>
            <a:ext cx="8512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600" dirty="0"/>
              <a:t>Nursing Assessment: Cincinnati Stroke Scale</a:t>
            </a:r>
            <a:endParaRPr lang="en-CA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22" y="1525794"/>
            <a:ext cx="8746529" cy="49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droop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1934406"/>
            <a:ext cx="4800600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CA" sz="4800" dirty="0"/>
          </a:p>
          <a:p>
            <a:pPr marL="45720" indent="0" algn="ctr">
              <a:buNone/>
            </a:pPr>
            <a:r>
              <a:rPr lang="en-CA" sz="4800" dirty="0"/>
              <a:t/>
            </a:r>
            <a:br>
              <a:rPr lang="en-CA" sz="4800" dirty="0"/>
            </a:br>
            <a:r>
              <a:rPr lang="en-CA" sz="3200" dirty="0"/>
              <a:t>“Smile and show me </a:t>
            </a:r>
          </a:p>
          <a:p>
            <a:pPr marL="45720" indent="0" algn="ctr">
              <a:buNone/>
            </a:pPr>
            <a:r>
              <a:rPr lang="en-CA" sz="3200" dirty="0"/>
              <a:t>your teeth”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3090954" cy="36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7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193" y="560079"/>
            <a:ext cx="6798734" cy="1303867"/>
          </a:xfrm>
        </p:spPr>
        <p:txBody>
          <a:bodyPr/>
          <a:lstStyle/>
          <a:p>
            <a:r>
              <a:rPr lang="en-US" dirty="0" smtClean="0"/>
              <a:t>Arm drift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67" y="2048251"/>
            <a:ext cx="2132061" cy="334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arm_asymmetry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69" y="2057401"/>
            <a:ext cx="2194658" cy="33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7760" y="5334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3200" dirty="0">
                <a:solidFill>
                  <a:srgbClr val="212121"/>
                </a:solidFill>
              </a:rPr>
              <a:t>“Put your arms out in front of you, close your eyes and turn your palms up the ceiling”</a:t>
            </a:r>
          </a:p>
        </p:txBody>
      </p:sp>
    </p:spTree>
    <p:extLst>
      <p:ext uri="{BB962C8B-B14F-4D97-AF65-F5344CB8AC3E}">
        <p14:creationId xmlns:p14="http://schemas.microsoft.com/office/powerpoint/2010/main" val="35886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drift</a:t>
            </a:r>
            <a:endParaRPr lang="en-US" dirty="0"/>
          </a:p>
        </p:txBody>
      </p:sp>
      <p:pic>
        <p:nvPicPr>
          <p:cNvPr id="4" name="Content Placeholder 3" descr="C:\My Documents\EMS Education\Cincinnati Stroke Scale\css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714" y="2557463"/>
            <a:ext cx="413657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en-CA" sz="3200" dirty="0">
                <a:solidFill>
                  <a:schemeClr val="hlink"/>
                </a:solidFill>
              </a:rPr>
              <a:t>Have client repeat a common phrase…</a:t>
            </a:r>
          </a:p>
          <a:p>
            <a:pPr algn="ctr">
              <a:buNone/>
              <a:defRPr/>
            </a:pPr>
            <a:r>
              <a:rPr lang="en-CA" sz="3200" dirty="0">
                <a:solidFill>
                  <a:schemeClr val="hlink"/>
                </a:solidFill>
              </a:rPr>
              <a:t>“You can’t teach an old dog new tricks” or the alphabet</a:t>
            </a:r>
          </a:p>
          <a:p>
            <a:pPr>
              <a:buNone/>
              <a:defRPr/>
            </a:pPr>
            <a:endParaRPr lang="en-CA" sz="3200" dirty="0">
              <a:solidFill>
                <a:schemeClr val="hlink"/>
              </a:solidFill>
            </a:endParaRPr>
          </a:p>
          <a:p>
            <a:pPr>
              <a:buNone/>
              <a:defRPr/>
            </a:pPr>
            <a:endParaRPr lang="en-CA" sz="3200" dirty="0"/>
          </a:p>
          <a:p>
            <a:pPr>
              <a:defRPr/>
            </a:pPr>
            <a:r>
              <a:rPr lang="en-CA" sz="3200" i="1" dirty="0"/>
              <a:t>Is their speech slurred or gargled?</a:t>
            </a:r>
          </a:p>
          <a:p>
            <a:pPr>
              <a:defRPr/>
            </a:pPr>
            <a:r>
              <a:rPr lang="en-CA" sz="3200" i="1" dirty="0"/>
              <a:t>Are they unable to speak?</a:t>
            </a:r>
          </a:p>
          <a:p>
            <a:pPr>
              <a:defRPr/>
            </a:pPr>
            <a:r>
              <a:rPr lang="en-CA" sz="3200" i="1" dirty="0"/>
              <a:t>Do they use the wrong words?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76" y="3886201"/>
            <a:ext cx="2439924" cy="16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CVA: Nursing Intervention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next steps?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7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Concepts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2438400"/>
            <a:ext cx="5257800" cy="3416808"/>
          </a:xfrm>
        </p:spPr>
        <p:txBody>
          <a:bodyPr/>
          <a:lstStyle/>
          <a:p>
            <a:pPr lvl="0"/>
            <a:r>
              <a:rPr lang="en-GB" b="1" i="1" dirty="0"/>
              <a:t>Loss</a:t>
            </a:r>
            <a:endParaRPr lang="en-CA" dirty="0"/>
          </a:p>
          <a:p>
            <a:pPr lvl="0"/>
            <a:r>
              <a:rPr lang="en-GB" b="1" i="1" dirty="0"/>
              <a:t>Grief</a:t>
            </a:r>
            <a:endParaRPr lang="en-CA" dirty="0"/>
          </a:p>
          <a:p>
            <a:pPr lvl="0"/>
            <a:r>
              <a:rPr lang="en-GB" b="1" i="1" dirty="0"/>
              <a:t>Loneliness</a:t>
            </a:r>
            <a:endParaRPr lang="en-CA" dirty="0"/>
          </a:p>
          <a:p>
            <a:pPr lvl="0"/>
            <a:r>
              <a:rPr lang="en-GB" b="1" i="1" dirty="0"/>
              <a:t>Isolation</a:t>
            </a:r>
            <a:endParaRPr lang="en-CA" dirty="0"/>
          </a:p>
          <a:p>
            <a:pPr lvl="0"/>
            <a:r>
              <a:rPr lang="en-GB" b="1" i="1" dirty="0"/>
              <a:t>Collaboration</a:t>
            </a:r>
            <a:endParaRPr lang="en-CA" dirty="0"/>
          </a:p>
          <a:p>
            <a:pPr lvl="0"/>
            <a:r>
              <a:rPr lang="en-GB" b="1" i="1" dirty="0"/>
              <a:t>Providing a safe environment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33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CT </a:t>
            </a:r>
            <a:r>
              <a:rPr lang="en-CA" dirty="0"/>
              <a:t>Scan Head Non-Contrast</a:t>
            </a:r>
          </a:p>
          <a:p>
            <a:r>
              <a:rPr lang="en-CA" dirty="0" smtClean="0"/>
              <a:t>Blood </a:t>
            </a:r>
            <a:r>
              <a:rPr lang="en-CA" dirty="0"/>
              <a:t>glucose (capillary</a:t>
            </a:r>
            <a:r>
              <a:rPr lang="en-CA" dirty="0" smtClean="0"/>
              <a:t>)</a:t>
            </a:r>
            <a:endParaRPr lang="en-US" dirty="0"/>
          </a:p>
          <a:p>
            <a:r>
              <a:rPr lang="en-CA" dirty="0" smtClean="0"/>
              <a:t>CBC</a:t>
            </a:r>
            <a:r>
              <a:rPr lang="en-CA" dirty="0"/>
              <a:t>, INR, PTT, Troponin,</a:t>
            </a:r>
          </a:p>
          <a:p>
            <a:r>
              <a:rPr lang="en-CA" dirty="0" smtClean="0"/>
              <a:t>Na</a:t>
            </a:r>
            <a:r>
              <a:rPr lang="en-CA" dirty="0"/>
              <a:t>, K, Cl, CO2, </a:t>
            </a:r>
            <a:r>
              <a:rPr lang="en-CA" dirty="0" smtClean="0"/>
              <a:t>E4</a:t>
            </a:r>
            <a:endParaRPr lang="en-US" dirty="0"/>
          </a:p>
          <a:p>
            <a:r>
              <a:rPr lang="en-CA" dirty="0" smtClean="0"/>
              <a:t>Cr</a:t>
            </a:r>
            <a:r>
              <a:rPr lang="en-CA" dirty="0"/>
              <a:t>, BUN, Random </a:t>
            </a:r>
            <a:r>
              <a:rPr lang="en-CA" dirty="0" smtClean="0"/>
              <a:t>glucose</a:t>
            </a:r>
            <a:endParaRPr lang="en-US" dirty="0"/>
          </a:p>
          <a:p>
            <a:r>
              <a:rPr lang="en-CA" dirty="0" smtClean="0"/>
              <a:t>12-lead </a:t>
            </a:r>
            <a:r>
              <a:rPr lang="en-CA" dirty="0"/>
              <a:t>ECG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582212"/>
            <a:ext cx="4652692" cy="32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CVA: Nursing Interventions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Initiate </a:t>
            </a:r>
            <a:r>
              <a:rPr lang="en-CA" dirty="0"/>
              <a:t>IV access and/or IV therapy as per physician’s order</a:t>
            </a:r>
          </a:p>
          <a:p>
            <a:endParaRPr lang="en-US" dirty="0"/>
          </a:p>
          <a:p>
            <a:r>
              <a:rPr lang="en-CA" dirty="0" smtClean="0"/>
              <a:t>Client </a:t>
            </a:r>
            <a:r>
              <a:rPr lang="en-CA" dirty="0"/>
              <a:t>NPO</a:t>
            </a:r>
          </a:p>
          <a:p>
            <a:endParaRPr lang="en-US" dirty="0"/>
          </a:p>
          <a:p>
            <a:r>
              <a:rPr lang="en-CA" dirty="0" smtClean="0"/>
              <a:t>Maintain </a:t>
            </a:r>
            <a:r>
              <a:rPr lang="en-CA" dirty="0"/>
              <a:t>oxygen levels greater than 92%</a:t>
            </a:r>
          </a:p>
          <a:p>
            <a:endParaRPr lang="en-US" dirty="0"/>
          </a:p>
          <a:p>
            <a:r>
              <a:rPr lang="en-CA" dirty="0" smtClean="0"/>
              <a:t>Consider </a:t>
            </a:r>
            <a:r>
              <a:rPr lang="en-CA" dirty="0"/>
              <a:t>higher level of care? Is client eligible for thrombolysis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75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CVA: Monitoring And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 </a:t>
            </a:r>
            <a:r>
              <a:rPr lang="en-US" dirty="0"/>
              <a:t>signs q1H</a:t>
            </a:r>
          </a:p>
          <a:p>
            <a:endParaRPr lang="en-US" dirty="0"/>
          </a:p>
          <a:p>
            <a:r>
              <a:rPr lang="en-US" dirty="0" smtClean="0"/>
              <a:t>Neuro </a:t>
            </a:r>
            <a:r>
              <a:rPr lang="en-US" dirty="0"/>
              <a:t>vital signs q4H</a:t>
            </a:r>
          </a:p>
          <a:p>
            <a:endParaRPr lang="en-US" dirty="0"/>
          </a:p>
          <a:p>
            <a:r>
              <a:rPr lang="en-US" dirty="0" smtClean="0"/>
              <a:t>Toronto </a:t>
            </a:r>
            <a:r>
              <a:rPr lang="en-US" dirty="0"/>
              <a:t>Bedside Swallowing Screen Test 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89" y="2413000"/>
            <a:ext cx="3670845" cy="213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CVA Definition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Less </a:t>
            </a:r>
            <a:r>
              <a:rPr lang="en-CA" dirty="0"/>
              <a:t>than 3.5 hours since onset of symptoms</a:t>
            </a:r>
          </a:p>
          <a:p>
            <a:endParaRPr lang="en-CA" dirty="0"/>
          </a:p>
          <a:p>
            <a:r>
              <a:rPr lang="en-CA" dirty="0" smtClean="0"/>
              <a:t>Significant </a:t>
            </a:r>
            <a:r>
              <a:rPr lang="en-CA" dirty="0"/>
              <a:t>deficit </a:t>
            </a:r>
          </a:p>
          <a:p>
            <a:pPr lvl="1"/>
            <a:r>
              <a:rPr lang="en-CA" dirty="0" smtClean="0"/>
              <a:t>- </a:t>
            </a:r>
            <a:r>
              <a:rPr lang="en-CA" dirty="0"/>
              <a:t>Aphasia, hemiparesis, ataxia, neglect</a:t>
            </a:r>
          </a:p>
          <a:p>
            <a:endParaRPr lang="en-CA" dirty="0"/>
          </a:p>
          <a:p>
            <a:r>
              <a:rPr lang="en-CA" dirty="0" smtClean="0"/>
              <a:t>Family </a:t>
            </a:r>
            <a:r>
              <a:rPr lang="en-CA" dirty="0"/>
              <a:t>or client can provide medical history</a:t>
            </a:r>
          </a:p>
          <a:p>
            <a:endParaRPr lang="en-CA" dirty="0"/>
          </a:p>
          <a:p>
            <a:r>
              <a:rPr lang="en-CA" dirty="0" smtClean="0"/>
              <a:t>No </a:t>
            </a:r>
            <a:r>
              <a:rPr lang="en-CA" dirty="0"/>
              <a:t>contraindication to Alteplase/</a:t>
            </a:r>
            <a:r>
              <a:rPr lang="en-CA" dirty="0" err="1"/>
              <a:t>tPA</a:t>
            </a:r>
            <a:r>
              <a:rPr lang="en-CA" dirty="0"/>
              <a:t> (clot busting drug)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therapy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00866" y="2219206"/>
            <a:ext cx="3242735" cy="3715928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Ischemic	</a:t>
            </a:r>
          </a:p>
          <a:p>
            <a:pPr algn="ctr"/>
            <a:r>
              <a:rPr lang="en-US" sz="1800" b="1" dirty="0" smtClean="0"/>
              <a:t>Surgery </a:t>
            </a:r>
            <a:r>
              <a:rPr lang="en-US" sz="1800" b="1" dirty="0"/>
              <a:t>vs. Thrombolysis</a:t>
            </a:r>
          </a:p>
          <a:p>
            <a:pPr marL="0" indent="0" algn="ctr">
              <a:buNone/>
            </a:pP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</a:t>
            </a:r>
            <a:r>
              <a:rPr lang="en-US" sz="1400" b="1" dirty="0"/>
              <a:t>Line Therapy</a:t>
            </a:r>
            <a:endParaRPr lang="en-CA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0801" y="2219206"/>
            <a:ext cx="3623735" cy="3715928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9B247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Hemorrhagic	</a:t>
            </a:r>
          </a:p>
          <a:p>
            <a:pPr>
              <a:buClr>
                <a:srgbClr val="D9B247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Evacuation of aneurysm</a:t>
            </a:r>
            <a:endParaRPr lang="en-CA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948" y="3596213"/>
            <a:ext cx="3474652" cy="260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866" y="3708400"/>
            <a:ext cx="3896534" cy="1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CVA: Thrombolysis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/>
              <a:t>diagnosis for ischemic stroke is required</a:t>
            </a:r>
          </a:p>
          <a:p>
            <a:endParaRPr lang="en-US" dirty="0"/>
          </a:p>
          <a:p>
            <a:r>
              <a:rPr lang="en-CA" dirty="0" smtClean="0"/>
              <a:t>Time </a:t>
            </a:r>
            <a:r>
              <a:rPr lang="en-CA" dirty="0"/>
              <a:t>frame is within 4.5 hours from symptom onset to fibrinolytic therapy</a:t>
            </a:r>
          </a:p>
          <a:p>
            <a:endParaRPr lang="en-US" dirty="0"/>
          </a:p>
          <a:p>
            <a:r>
              <a:rPr lang="en-CA" dirty="0" smtClean="0"/>
              <a:t>No </a:t>
            </a:r>
            <a:r>
              <a:rPr lang="en-CA" dirty="0"/>
              <a:t>contraindications from fibrinolytic are present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9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Alteplase: Absolute contraindications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Presence </a:t>
            </a:r>
            <a:r>
              <a:rPr lang="en-CA" dirty="0"/>
              <a:t>of cerebral hemorrhage or symptoms of subarachnoid </a:t>
            </a:r>
            <a:r>
              <a:rPr lang="en-CA" dirty="0" smtClean="0"/>
              <a:t>bleed</a:t>
            </a:r>
            <a:endParaRPr lang="en-US" dirty="0"/>
          </a:p>
          <a:p>
            <a:r>
              <a:rPr lang="en-CA" dirty="0" smtClean="0"/>
              <a:t>BP </a:t>
            </a:r>
            <a:r>
              <a:rPr lang="en-CA" dirty="0"/>
              <a:t>&gt; 185/110 despite 2 attempts to </a:t>
            </a:r>
            <a:r>
              <a:rPr lang="en-CA" dirty="0" smtClean="0"/>
              <a:t>lower</a:t>
            </a:r>
            <a:endParaRPr lang="en-US" dirty="0"/>
          </a:p>
          <a:p>
            <a:r>
              <a:rPr lang="en-CA" dirty="0" smtClean="0"/>
              <a:t>Stroke/head </a:t>
            </a:r>
            <a:r>
              <a:rPr lang="en-CA" dirty="0"/>
              <a:t>injury within previous 3 </a:t>
            </a:r>
            <a:r>
              <a:rPr lang="en-CA" dirty="0" smtClean="0"/>
              <a:t>months</a:t>
            </a:r>
            <a:endParaRPr lang="en-US" dirty="0"/>
          </a:p>
          <a:p>
            <a:r>
              <a:rPr lang="en-CA" dirty="0" smtClean="0"/>
              <a:t>Elevated </a:t>
            </a:r>
            <a:r>
              <a:rPr lang="en-CA" dirty="0"/>
              <a:t>INR or </a:t>
            </a:r>
            <a:r>
              <a:rPr lang="en-CA" dirty="0" smtClean="0"/>
              <a:t>PTT</a:t>
            </a:r>
            <a:endParaRPr lang="en-US" dirty="0"/>
          </a:p>
          <a:p>
            <a:r>
              <a:rPr lang="en-CA" dirty="0" smtClean="0"/>
              <a:t>New </a:t>
            </a:r>
            <a:r>
              <a:rPr lang="en-CA" dirty="0"/>
              <a:t>oral anticoagulant use within 48 hours (Rivaroxaban, </a:t>
            </a:r>
            <a:r>
              <a:rPr lang="en-CA" dirty="0" err="1"/>
              <a:t>Apixaban</a:t>
            </a:r>
            <a:r>
              <a:rPr lang="en-CA" dirty="0"/>
              <a:t>, etc</a:t>
            </a:r>
            <a:r>
              <a:rPr lang="en-CA" dirty="0" smtClean="0"/>
              <a:t>.)</a:t>
            </a:r>
            <a:endParaRPr lang="en-US" dirty="0"/>
          </a:p>
          <a:p>
            <a:r>
              <a:rPr lang="en-CA" dirty="0" smtClean="0"/>
              <a:t>Presence </a:t>
            </a:r>
            <a:r>
              <a:rPr lang="en-CA" dirty="0"/>
              <a:t>of active bleeding or trauma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Alteplase: relative contraindications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Pregnancy</a:t>
            </a:r>
            <a:endParaRPr lang="en-US" sz="2800" dirty="0"/>
          </a:p>
          <a:p>
            <a:r>
              <a:rPr lang="en-CA" sz="2800" dirty="0" smtClean="0"/>
              <a:t>Past </a:t>
            </a:r>
            <a:r>
              <a:rPr lang="en-CA" sz="2800" dirty="0" err="1"/>
              <a:t>Hx</a:t>
            </a:r>
            <a:r>
              <a:rPr lang="en-CA" sz="2800" dirty="0"/>
              <a:t> of </a:t>
            </a:r>
            <a:r>
              <a:rPr lang="en-CA" sz="2800" dirty="0" smtClean="0"/>
              <a:t>MI</a:t>
            </a:r>
            <a:endParaRPr lang="en-US" sz="2800" dirty="0"/>
          </a:p>
          <a:p>
            <a:r>
              <a:rPr lang="en-CA" sz="2800" dirty="0" smtClean="0"/>
              <a:t>Witnessed </a:t>
            </a:r>
            <a:r>
              <a:rPr lang="en-CA" sz="2800" dirty="0"/>
              <a:t>seizure with residual neurological </a:t>
            </a:r>
            <a:r>
              <a:rPr lang="en-CA" sz="2800" dirty="0" smtClean="0"/>
              <a:t>impairment</a:t>
            </a:r>
            <a:endParaRPr lang="en-US" sz="2800" dirty="0"/>
          </a:p>
          <a:p>
            <a:r>
              <a:rPr lang="en-CA" sz="2800" dirty="0" smtClean="0"/>
              <a:t>Major </a:t>
            </a:r>
            <a:r>
              <a:rPr lang="en-CA" sz="2800" dirty="0"/>
              <a:t>surgery/trauma within 14 days </a:t>
            </a:r>
            <a:r>
              <a:rPr lang="en-CA" sz="2800" dirty="0" smtClean="0"/>
              <a:t>previous</a:t>
            </a:r>
            <a:endParaRPr lang="en-US" sz="2800" dirty="0"/>
          </a:p>
          <a:p>
            <a:r>
              <a:rPr lang="en-CA" sz="2800" dirty="0" smtClean="0"/>
              <a:t>GI </a:t>
            </a:r>
            <a:r>
              <a:rPr lang="en-CA" sz="2800" dirty="0"/>
              <a:t>or urinary tract hemorrhage within 21 days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8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CVA: Ongoing Intervention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154" y="2421466"/>
            <a:ext cx="9064981" cy="3513667"/>
          </a:xfrm>
        </p:spPr>
        <p:txBody>
          <a:bodyPr>
            <a:noAutofit/>
          </a:bodyPr>
          <a:lstStyle/>
          <a:p>
            <a:r>
              <a:rPr lang="en-CA" dirty="0" smtClean="0"/>
              <a:t>ASA </a:t>
            </a:r>
            <a:r>
              <a:rPr lang="en-CA" dirty="0"/>
              <a:t>therapy with 48 hours of CVA </a:t>
            </a:r>
            <a:r>
              <a:rPr lang="en-CA" dirty="0" smtClean="0"/>
              <a:t>onset</a:t>
            </a:r>
            <a:endParaRPr lang="en-US" dirty="0"/>
          </a:p>
          <a:p>
            <a:r>
              <a:rPr lang="en-CA" dirty="0" smtClean="0"/>
              <a:t>VTE prophylaxis</a:t>
            </a:r>
            <a:endParaRPr lang="en-US" dirty="0"/>
          </a:p>
          <a:p>
            <a:r>
              <a:rPr lang="en-CA" dirty="0" smtClean="0"/>
              <a:t>Antiplatelet </a:t>
            </a:r>
            <a:r>
              <a:rPr lang="en-CA" dirty="0"/>
              <a:t>therapy prior to </a:t>
            </a:r>
            <a:r>
              <a:rPr lang="en-CA" dirty="0" smtClean="0"/>
              <a:t>discharge</a:t>
            </a:r>
            <a:endParaRPr lang="en-US" dirty="0"/>
          </a:p>
          <a:p>
            <a:r>
              <a:rPr lang="en-CA" dirty="0" smtClean="0"/>
              <a:t>Lipid-lowering </a:t>
            </a:r>
            <a:r>
              <a:rPr lang="en-CA" dirty="0"/>
              <a:t>therapy (statin medication</a:t>
            </a:r>
            <a:r>
              <a:rPr lang="en-CA" dirty="0" smtClean="0"/>
              <a:t>)</a:t>
            </a:r>
            <a:endParaRPr lang="en-US" dirty="0"/>
          </a:p>
          <a:p>
            <a:r>
              <a:rPr lang="en-CA" dirty="0" smtClean="0"/>
              <a:t>BP reduction</a:t>
            </a:r>
            <a:endParaRPr lang="en-US" dirty="0"/>
          </a:p>
          <a:p>
            <a:r>
              <a:rPr lang="en-CA" dirty="0" smtClean="0"/>
              <a:t>Education </a:t>
            </a:r>
            <a:r>
              <a:rPr lang="en-CA" dirty="0"/>
              <a:t>toward lifestyle changes</a:t>
            </a:r>
          </a:p>
          <a:p>
            <a:pPr marL="457200" lvl="1" indent="0">
              <a:buNone/>
            </a:pPr>
            <a:r>
              <a:rPr lang="en-US" dirty="0"/>
              <a:t>	-Smoking cessation, physical activity, weight reduction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Pressure Management: Acute Phase CVA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Ischemic CVA </a:t>
            </a:r>
            <a:r>
              <a:rPr lang="en-US" u="sng" dirty="0"/>
              <a:t>TREATED</a:t>
            </a:r>
            <a:r>
              <a:rPr lang="en-US" dirty="0"/>
              <a:t> with Alteplase: </a:t>
            </a:r>
          </a:p>
          <a:p>
            <a:pPr lvl="1"/>
            <a:r>
              <a:rPr lang="en-US" dirty="0"/>
              <a:t>	Target BP limit is 185/110 for 24 hours post treatment</a:t>
            </a:r>
          </a:p>
          <a:p>
            <a:endParaRPr lang="en-US" dirty="0"/>
          </a:p>
          <a:p>
            <a:r>
              <a:rPr lang="en-US" dirty="0"/>
              <a:t>Ischemic CVA NOT TREATED with Alteplase: </a:t>
            </a:r>
          </a:p>
          <a:p>
            <a:pPr lvl="1"/>
            <a:r>
              <a:rPr lang="en-US" dirty="0"/>
              <a:t>	Target BP limit is 220/120</a:t>
            </a:r>
          </a:p>
          <a:p>
            <a:endParaRPr lang="en-US" dirty="0"/>
          </a:p>
          <a:p>
            <a:r>
              <a:rPr lang="en-US" dirty="0"/>
              <a:t>Hemorrhagic CVA: </a:t>
            </a:r>
          </a:p>
          <a:p>
            <a:pPr lvl="1"/>
            <a:r>
              <a:rPr lang="en-US" dirty="0"/>
              <a:t>	Target BP limit is 180/100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95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1" y="2590800"/>
            <a:ext cx="8407893" cy="3950208"/>
          </a:xfrm>
        </p:spPr>
        <p:txBody>
          <a:bodyPr/>
          <a:lstStyle/>
          <a:p>
            <a:pPr lvl="0"/>
            <a:r>
              <a:rPr lang="en-CA" sz="2800" dirty="0"/>
              <a:t>Identify the related concepts of loss, isolation, and grief with CVA management</a:t>
            </a:r>
          </a:p>
          <a:p>
            <a:pPr lvl="0"/>
            <a:r>
              <a:rPr lang="en-CA" sz="2800" b="1" i="1" dirty="0"/>
              <a:t>The acute management for a client with CVA</a:t>
            </a:r>
          </a:p>
          <a:p>
            <a:pPr lvl="0"/>
            <a:r>
              <a:rPr lang="en-CA" sz="2800" dirty="0"/>
              <a:t>The rehabilitation nursing management for a client with CVA</a:t>
            </a:r>
          </a:p>
          <a:p>
            <a:pPr lvl="0"/>
            <a:r>
              <a:rPr lang="en-CA" sz="2800" dirty="0"/>
              <a:t>The psychosocial impact of a CVA on the client and family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13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73" y="279919"/>
            <a:ext cx="983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References</a:t>
            </a:r>
            <a:endParaRPr lang="en-CA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16833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Caplan, L.R. (2017). Overview of the evaluation of stroke. In S. Kasner &amp; J. Dashe (Eds.), UptoDate. Waltham, Mass: UptoDate. Retrieved from </a:t>
            </a:r>
            <a:r>
              <a:rPr lang="en-US" dirty="0" smtClean="0">
                <a:hlinkClick r:id="rId2"/>
              </a:rPr>
              <a:t>www.uptodate.com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Fillho, J.O., &amp; Mullen, M.T. (2017). Initial assessment and management of acute stroke. In S. Kasner &amp; J. Dashe (</a:t>
            </a:r>
            <a:r>
              <a:rPr lang="en-US" dirty="0"/>
              <a:t>Eds</a:t>
            </a:r>
            <a:r>
              <a:rPr lang="en-US" dirty="0" smtClean="0"/>
              <a:t>.), UptoDate</a:t>
            </a:r>
            <a:r>
              <a:rPr lang="en-US" dirty="0"/>
              <a:t>. Waltham, Mass: UptoDate. </a:t>
            </a:r>
            <a:r>
              <a:rPr lang="en-US" dirty="0" smtClean="0"/>
              <a:t>Retrieved </a:t>
            </a:r>
            <a:r>
              <a:rPr lang="en-US" dirty="0"/>
              <a:t>from www.uptodate.com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Government of Canada. (2016). Stroke in Canada. </a:t>
            </a:r>
            <a:r>
              <a:rPr lang="en-US" dirty="0"/>
              <a:t>Retrieved </a:t>
            </a:r>
            <a:r>
              <a:rPr lang="en-US" dirty="0" smtClean="0"/>
              <a:t>from https</a:t>
            </a:r>
            <a:r>
              <a:rPr lang="en-US" dirty="0"/>
              <a:t>://www.canada.ca/en/public-health/services/publications/diseases-conditions/stroke-in-canada.html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Heart and Stroke Foundation. (2015). Canadian stroke best practice recommendations. </a:t>
            </a:r>
            <a:r>
              <a:rPr lang="en-US" dirty="0"/>
              <a:t>Retrieved from http://www.strokebestpractices.ca/wp-content/uploads/2010/10/CSBPR-2014_SoS-Recognition-Module-EN_Feb26-FINAL1.pdf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Interior Health Authority. (2013). Stroke/TIA ED diagnostics. </a:t>
            </a:r>
          </a:p>
          <a:p>
            <a:endParaRPr lang="en-US" dirty="0"/>
          </a:p>
          <a:p>
            <a:r>
              <a:rPr lang="en-US" dirty="0" smtClean="0"/>
              <a:t>Interior Health Authority. (2015). Stroke/TIA admission.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Lewis</a:t>
            </a:r>
            <a:r>
              <a:rPr lang="en-CA" dirty="0"/>
              <a:t>, S. M., Dirksen, S.R., Heitkemper, M. M., Bucher, L. &amp; Camera, I.M. (Eds.). (2014). </a:t>
            </a:r>
          </a:p>
          <a:p>
            <a:r>
              <a:rPr lang="en-CA" dirty="0"/>
              <a:t>Medical-surgical nursing in Canada: Assessment and Management of Clinical Problems (3rd ed.). Toronto, ON: Elsevier</a:t>
            </a:r>
            <a:r>
              <a:rPr lang="en-CA" dirty="0" smtClean="0"/>
              <a:t>.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69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vascular accident (CVA)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06964" y="2404534"/>
            <a:ext cx="6908801" cy="342053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3600" i="1" dirty="0"/>
              <a:t>What is a CVA?</a:t>
            </a:r>
          </a:p>
          <a:p>
            <a:pPr>
              <a:lnSpc>
                <a:spcPct val="120000"/>
              </a:lnSpc>
            </a:pPr>
            <a:endParaRPr lang="en-CA" sz="20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CA" sz="2000" dirty="0" smtClean="0">
                <a:solidFill>
                  <a:srgbClr val="002060"/>
                </a:solidFill>
              </a:rPr>
              <a:t>Typified </a:t>
            </a:r>
            <a:r>
              <a:rPr lang="en-CA" sz="2000" dirty="0">
                <a:solidFill>
                  <a:srgbClr val="002060"/>
                </a:solidFill>
              </a:rPr>
              <a:t>by rapidly developing signs of focal or global disturbance of cerebral function lasting more than 24 hours or leading to </a:t>
            </a:r>
            <a:r>
              <a:rPr lang="en-CA" sz="2000" dirty="0" smtClean="0">
                <a:solidFill>
                  <a:srgbClr val="002060"/>
                </a:solidFill>
              </a:rPr>
              <a:t>death</a:t>
            </a:r>
            <a:endParaRPr lang="en-CA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25" y="4529666"/>
            <a:ext cx="3515909" cy="21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0848" y="677333"/>
            <a:ext cx="6798734" cy="1303867"/>
          </a:xfrm>
        </p:spPr>
        <p:txBody>
          <a:bodyPr/>
          <a:lstStyle/>
          <a:p>
            <a:r>
              <a:rPr lang="en-CA" dirty="0" smtClean="0"/>
              <a:t>Ischemic CVA’s 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31297" y="2157869"/>
            <a:ext cx="2209800" cy="57626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CA" sz="3200" dirty="0">
                <a:ln>
                  <a:solidFill>
                    <a:schemeClr val="tx1"/>
                  </a:solidFill>
                </a:ln>
              </a:rPr>
              <a:t>Thrombotic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45734" y="2771657"/>
            <a:ext cx="4106334" cy="35021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88620" lvl="1" indent="-342900"/>
            <a:r>
              <a:rPr lang="en-US" dirty="0" smtClean="0"/>
              <a:t>Caused </a:t>
            </a:r>
            <a:r>
              <a:rPr lang="en-US" dirty="0"/>
              <a:t>by a </a:t>
            </a:r>
            <a:r>
              <a:rPr lang="en-US" b="1" i="1" dirty="0"/>
              <a:t>blood clot</a:t>
            </a:r>
            <a:r>
              <a:rPr lang="en-US" dirty="0"/>
              <a:t> </a:t>
            </a:r>
            <a:r>
              <a:rPr lang="en-US" dirty="0" smtClean="0"/>
              <a:t>that  </a:t>
            </a:r>
            <a:r>
              <a:rPr lang="en-US" dirty="0"/>
              <a:t>develops in the arteries in the </a:t>
            </a:r>
            <a:r>
              <a:rPr lang="en-US" b="1" i="1" dirty="0" smtClean="0"/>
              <a:t>brain</a:t>
            </a:r>
          </a:p>
          <a:p>
            <a:pPr marL="274320" lvl="1" indent="-228600">
              <a:buFont typeface="Wingdings 2" pitchFamily="18" charset="2"/>
              <a:buChar char=""/>
            </a:pPr>
            <a:endParaRPr lang="en-US" dirty="0" smtClean="0"/>
          </a:p>
          <a:p>
            <a:pPr marL="274320" lvl="1" indent="-228600">
              <a:buFont typeface="Wingdings 2" pitchFamily="18" charset="2"/>
              <a:buChar char=""/>
            </a:pPr>
            <a:endParaRPr lang="en-US" dirty="0" smtClean="0"/>
          </a:p>
          <a:p>
            <a:pPr marL="274320" lvl="1" indent="-228600">
              <a:buFont typeface="Wingdings 2" pitchFamily="18" charset="2"/>
              <a:buChar char=""/>
            </a:pPr>
            <a:endParaRPr lang="en-US" dirty="0"/>
          </a:p>
          <a:p>
            <a:pPr marL="274320" lvl="1" indent="-228600">
              <a:buFont typeface="Wingdings 2" pitchFamily="18" charset="2"/>
              <a:buChar char=""/>
            </a:pPr>
            <a:endParaRPr lang="en-US" dirty="0" smtClean="0"/>
          </a:p>
          <a:p>
            <a:pPr marL="274320" lvl="1" indent="-228600">
              <a:buFont typeface="Wingdings 2" pitchFamily="18" charset="2"/>
              <a:buChar char=""/>
            </a:pPr>
            <a:endParaRPr lang="en-US" dirty="0"/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261023" y="2154971"/>
            <a:ext cx="1606568" cy="57626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CA" sz="3200" dirty="0">
                <a:ln>
                  <a:solidFill>
                    <a:schemeClr val="tx1"/>
                  </a:solidFill>
                </a:ln>
              </a:rPr>
              <a:t>Embolic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070216" y="2771656"/>
            <a:ext cx="3988185" cy="3629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900" dirty="0"/>
              <a:t>Caused by a </a:t>
            </a:r>
            <a:r>
              <a:rPr lang="en-US" sz="1900" b="1" i="1" dirty="0"/>
              <a:t>blood clot or plaque</a:t>
            </a:r>
            <a:r>
              <a:rPr lang="en-US" sz="1900" dirty="0"/>
              <a:t> debris </a:t>
            </a:r>
            <a:r>
              <a:rPr lang="en-US" sz="1900" b="1" i="1" dirty="0"/>
              <a:t>elsewhere in the body</a:t>
            </a:r>
            <a:r>
              <a:rPr lang="en-US" sz="1900" dirty="0"/>
              <a:t> which travels to the </a:t>
            </a:r>
            <a:r>
              <a:rPr lang="en-US" sz="1900" dirty="0" smtClean="0"/>
              <a:t>brain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71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Hemorrhagic </a:t>
            </a:r>
            <a:r>
              <a:rPr lang="en-CA" dirty="0" smtClean="0"/>
              <a:t>CVAs </a:t>
            </a:r>
            <a:endParaRPr lang="en-CA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3133513" y="2408238"/>
            <a:ext cx="2252134" cy="6524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9600" dirty="0"/>
          </a:p>
          <a:p>
            <a:r>
              <a:rPr lang="en-US" sz="12800" dirty="0">
                <a:ln>
                  <a:solidFill>
                    <a:schemeClr val="tx1"/>
                  </a:solidFill>
                </a:ln>
              </a:rPr>
              <a:t>Intracerebral</a:t>
            </a:r>
            <a:r>
              <a:rPr lang="en-US" sz="1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90800" y="3259426"/>
            <a:ext cx="3337560" cy="2706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725661" y="2427721"/>
            <a:ext cx="2514599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Subarachnoid</a:t>
            </a:r>
            <a:endParaRPr lang="en-CA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317674" y="3257477"/>
            <a:ext cx="3330575" cy="2706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667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Recurrent CVAs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0" y="2560638"/>
            <a:ext cx="8229600" cy="4297362"/>
          </a:xfrm>
        </p:spPr>
        <p:txBody>
          <a:bodyPr>
            <a:normAutofit/>
          </a:bodyPr>
          <a:lstStyle/>
          <a:p>
            <a:r>
              <a:rPr lang="en-CA" dirty="0"/>
              <a:t>The risk is greatest right after a </a:t>
            </a:r>
            <a:r>
              <a:rPr lang="en-CA" dirty="0" smtClean="0"/>
              <a:t>CVA </a:t>
            </a:r>
            <a:r>
              <a:rPr lang="en-CA" dirty="0"/>
              <a:t>and decreases over time</a:t>
            </a:r>
            <a:endParaRPr lang="en-CA" dirty="0" smtClean="0"/>
          </a:p>
          <a:p>
            <a:r>
              <a:rPr lang="en-CA" dirty="0" smtClean="0"/>
              <a:t>Occur in about 25% of CVA patients within 5 years</a:t>
            </a:r>
          </a:p>
          <a:p>
            <a:r>
              <a:rPr lang="en-CA" dirty="0" smtClean="0"/>
              <a:t>3% of CVA patients have a second CVA within 30 days of their first CVA</a:t>
            </a:r>
          </a:p>
          <a:p>
            <a:r>
              <a:rPr lang="en-CA" dirty="0" smtClean="0"/>
              <a:t>1/3 of CVA patients have a second CVA within 2 years of their first CVA</a:t>
            </a:r>
          </a:p>
          <a:p>
            <a:r>
              <a:rPr lang="en-CA" dirty="0" smtClean="0"/>
              <a:t>The </a:t>
            </a:r>
            <a:r>
              <a:rPr lang="en-CA" dirty="0"/>
              <a:t>likelihood of severe disability and death increases with each recurrent </a:t>
            </a:r>
            <a:r>
              <a:rPr lang="en-CA" dirty="0" smtClean="0"/>
              <a:t>CVA</a:t>
            </a:r>
          </a:p>
          <a:p>
            <a:pPr marL="45720" indent="0">
              <a:buNone/>
            </a:pPr>
            <a:r>
              <a:rPr lang="en-CA" sz="1200" dirty="0"/>
              <a:t>                             								</a:t>
            </a:r>
            <a:r>
              <a:rPr lang="en-CA" sz="1400" dirty="0"/>
              <a:t> (The John Hopkins University, </a:t>
            </a:r>
            <a:r>
              <a:rPr lang="en-CA" sz="1400" dirty="0" err="1"/>
              <a:t>n.d.</a:t>
            </a:r>
            <a:r>
              <a:rPr lang="en-CA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23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Stroke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2418266"/>
            <a:ext cx="7619999" cy="3982535"/>
          </a:xfrm>
        </p:spPr>
        <p:txBody>
          <a:bodyPr>
            <a:normAutofit/>
          </a:bodyPr>
          <a:lstStyle/>
          <a:p>
            <a:r>
              <a:rPr lang="en-US" dirty="0" smtClean="0"/>
              <a:t>Annually</a:t>
            </a:r>
            <a:r>
              <a:rPr lang="en-US" dirty="0"/>
              <a:t>, 62,000 Canadians are treated in hospital for stroke or </a:t>
            </a:r>
            <a:r>
              <a:rPr lang="en-US" dirty="0" smtClean="0"/>
              <a:t>TIAs</a:t>
            </a:r>
          </a:p>
          <a:p>
            <a:r>
              <a:rPr lang="en-US" dirty="0" smtClean="0"/>
              <a:t>For </a:t>
            </a:r>
            <a:r>
              <a:rPr lang="en-US" dirty="0"/>
              <a:t>every 1 stroke that is symptomatic, there are 9 that are “silent” </a:t>
            </a:r>
            <a:endParaRPr lang="en-US" dirty="0" smtClean="0"/>
          </a:p>
          <a:p>
            <a:r>
              <a:rPr lang="en-US" dirty="0" smtClean="0"/>
              <a:t>Stroke </a:t>
            </a:r>
            <a:r>
              <a:rPr lang="en-US" dirty="0"/>
              <a:t>is a leading cause of adult disability in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Annual </a:t>
            </a:r>
            <a:r>
              <a:rPr lang="en-US" dirty="0"/>
              <a:t>cost of stroke is 3.6 billion dollars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1400" dirty="0"/>
              <a:t>        								</a:t>
            </a:r>
            <a:r>
              <a:rPr lang="en-US" sz="1600" dirty="0"/>
              <a:t>  </a:t>
            </a:r>
            <a:r>
              <a:rPr lang="en-US" sz="1400" dirty="0" smtClean="0"/>
              <a:t>(Heart and Stroke foundation, 2015)</a:t>
            </a:r>
            <a:r>
              <a:rPr lang="en-US" sz="1200" dirty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38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 Factors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33600" y="2438400"/>
            <a:ext cx="3733800" cy="3962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68000"/>
              <a:buNone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MODIFIABLE</a:t>
            </a:r>
          </a:p>
          <a:p>
            <a:pPr marL="0" indent="0" algn="ctr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68000"/>
              <a:buNone/>
            </a:pPr>
            <a:endParaRPr lang="en-US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2438400"/>
            <a:ext cx="3886200" cy="3962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NON-MODIFIABLE</a:t>
            </a:r>
          </a:p>
          <a:p>
            <a:pPr marL="45720" indent="0">
              <a:buNone/>
            </a:pPr>
            <a:endParaRPr lang="en-CA" b="1" dirty="0"/>
          </a:p>
          <a:p>
            <a:pPr marL="0" indent="0" fontAlgn="base">
              <a:spcBef>
                <a:spcPts val="400"/>
              </a:spcBef>
              <a:spcAft>
                <a:spcPct val="0"/>
              </a:spcAft>
              <a:buSzPct val="68000"/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37459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931</Words>
  <Application>Microsoft Office PowerPoint</Application>
  <PresentationFormat>Widescreen</PresentationFormat>
  <Paragraphs>196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Garamond</vt:lpstr>
      <vt:lpstr>Wingdings</vt:lpstr>
      <vt:lpstr>Wingdings 2</vt:lpstr>
      <vt:lpstr>Organic</vt:lpstr>
      <vt:lpstr>Nursing Care of the client with a Cerebral Vascular Accident (acute phase)  NURS 2830 - Week 1</vt:lpstr>
      <vt:lpstr>Concepts </vt:lpstr>
      <vt:lpstr>Learning Outcomes </vt:lpstr>
      <vt:lpstr>Cerebral vascular accident (CVA)</vt:lpstr>
      <vt:lpstr>Ischemic CVA’s </vt:lpstr>
      <vt:lpstr>Hemorrhagic CVAs </vt:lpstr>
      <vt:lpstr>Recurrent CVAs</vt:lpstr>
      <vt:lpstr>Canadian Stroke facts</vt:lpstr>
      <vt:lpstr>Risk Factors</vt:lpstr>
      <vt:lpstr>Hypertension</vt:lpstr>
      <vt:lpstr>Diabetes</vt:lpstr>
      <vt:lpstr>CVA: Clinical Manifestations</vt:lpstr>
      <vt:lpstr>Acute Care management Goals</vt:lpstr>
      <vt:lpstr>PowerPoint Presentation</vt:lpstr>
      <vt:lpstr>Facial droop</vt:lpstr>
      <vt:lpstr>Arm drift</vt:lpstr>
      <vt:lpstr>Arm drift</vt:lpstr>
      <vt:lpstr>Abnormal speech</vt:lpstr>
      <vt:lpstr>CVA: Nursing Intervention </vt:lpstr>
      <vt:lpstr>Diagnostics </vt:lpstr>
      <vt:lpstr>CVA: Nursing Interventions</vt:lpstr>
      <vt:lpstr>CVA: Monitoring And Assessment</vt:lpstr>
      <vt:lpstr>Hot CVA Definition </vt:lpstr>
      <vt:lpstr>Surgical therapy</vt:lpstr>
      <vt:lpstr>Ischemic CVA: Thrombolysis</vt:lpstr>
      <vt:lpstr>Alteplase: Absolute contraindications </vt:lpstr>
      <vt:lpstr>Alteplase: relative contraindications</vt:lpstr>
      <vt:lpstr>Ischemic CVA: Ongoing Intervention </vt:lpstr>
      <vt:lpstr>Blood Pressure Management: Acute Phase CVA</vt:lpstr>
      <vt:lpstr>PowerPoint Presentation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Care of the client with a Cerebral Vascular Accident (acute phase)  NURS 2830 - Week 1</dc:title>
  <dc:creator>Candace Walker</dc:creator>
  <cp:lastModifiedBy>Melba D'Souza</cp:lastModifiedBy>
  <cp:revision>4</cp:revision>
  <dcterms:created xsi:type="dcterms:W3CDTF">2018-01-11T20:15:11Z</dcterms:created>
  <dcterms:modified xsi:type="dcterms:W3CDTF">2018-12-14T18:46:36Z</dcterms:modified>
</cp:coreProperties>
</file>